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64"/>
  </p:notesMasterIdLst>
  <p:sldIdLst>
    <p:sldId id="527" r:id="rId3"/>
    <p:sldId id="347" r:id="rId4"/>
    <p:sldId id="349" r:id="rId5"/>
    <p:sldId id="453" r:id="rId6"/>
    <p:sldId id="454" r:id="rId7"/>
    <p:sldId id="455" r:id="rId8"/>
    <p:sldId id="464" r:id="rId9"/>
    <p:sldId id="521" r:id="rId10"/>
    <p:sldId id="517" r:id="rId11"/>
    <p:sldId id="456" r:id="rId12"/>
    <p:sldId id="457" r:id="rId13"/>
    <p:sldId id="458" r:id="rId14"/>
    <p:sldId id="459" r:id="rId15"/>
    <p:sldId id="460" r:id="rId16"/>
    <p:sldId id="461" r:id="rId17"/>
    <p:sldId id="526" r:id="rId18"/>
    <p:sldId id="462" r:id="rId19"/>
    <p:sldId id="473" r:id="rId20"/>
    <p:sldId id="522" r:id="rId21"/>
    <p:sldId id="474" r:id="rId22"/>
    <p:sldId id="475" r:id="rId23"/>
    <p:sldId id="518" r:id="rId24"/>
    <p:sldId id="476" r:id="rId25"/>
    <p:sldId id="477" r:id="rId26"/>
    <p:sldId id="478" r:id="rId27"/>
    <p:sldId id="472" r:id="rId28"/>
    <p:sldId id="480" r:id="rId29"/>
    <p:sldId id="494" r:id="rId30"/>
    <p:sldId id="481" r:id="rId31"/>
    <p:sldId id="524" r:id="rId32"/>
    <p:sldId id="482" r:id="rId33"/>
    <p:sldId id="523" r:id="rId34"/>
    <p:sldId id="483" r:id="rId35"/>
    <p:sldId id="484" r:id="rId36"/>
    <p:sldId id="485" r:id="rId37"/>
    <p:sldId id="486" r:id="rId38"/>
    <p:sldId id="487" r:id="rId39"/>
    <p:sldId id="519" r:id="rId40"/>
    <p:sldId id="488" r:id="rId41"/>
    <p:sldId id="489" r:id="rId42"/>
    <p:sldId id="490" r:id="rId43"/>
    <p:sldId id="525" r:id="rId44"/>
    <p:sldId id="496" r:id="rId45"/>
    <p:sldId id="497" r:id="rId46"/>
    <p:sldId id="498" r:id="rId47"/>
    <p:sldId id="499" r:id="rId48"/>
    <p:sldId id="501" r:id="rId49"/>
    <p:sldId id="500" r:id="rId50"/>
    <p:sldId id="520" r:id="rId51"/>
    <p:sldId id="509" r:id="rId52"/>
    <p:sldId id="502" r:id="rId53"/>
    <p:sldId id="503" r:id="rId54"/>
    <p:sldId id="504" r:id="rId55"/>
    <p:sldId id="505" r:id="rId56"/>
    <p:sldId id="506" r:id="rId57"/>
    <p:sldId id="507" r:id="rId58"/>
    <p:sldId id="510" r:id="rId59"/>
    <p:sldId id="511" r:id="rId60"/>
    <p:sldId id="512" r:id="rId61"/>
    <p:sldId id="513" r:id="rId62"/>
    <p:sldId id="514" r:id="rId63"/>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bany" initials="xb21cn" lastIdx="2" clrIdx="0">
    <p:extLst>
      <p:ext uri="{19B8F6BF-5375-455C-9EA6-DF929625EA0E}">
        <p15:presenceInfo xmlns:p15="http://schemas.microsoft.com/office/powerpoint/2012/main" userId="xban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ACAC"/>
    <a:srgbClr val="0000FF"/>
    <a:srgbClr val="FF0000"/>
    <a:srgbClr val="B8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85"/>
    <p:restoredTop sz="94238" autoAdjust="0"/>
  </p:normalViewPr>
  <p:slideViewPr>
    <p:cSldViewPr showGuides="1">
      <p:cViewPr varScale="1">
        <p:scale>
          <a:sx n="87" d="100"/>
          <a:sy n="87" d="100"/>
        </p:scale>
        <p:origin x="2008" y="56"/>
      </p:cViewPr>
      <p:guideLst>
        <p:guide orient="horz" pos="2160"/>
        <p:guide pos="2880"/>
      </p:guideLst>
    </p:cSldViewPr>
  </p:slideViewPr>
  <p:notesTextViewPr>
    <p:cViewPr>
      <p:scale>
        <a:sx n="100" d="100"/>
        <a:sy n="100" d="100"/>
      </p:scale>
      <p:origin x="0" y="0"/>
    </p:cViewPr>
  </p:notesTextViewPr>
  <p:sorterViewPr showFormatting="0">
    <p:cViewPr>
      <p:scale>
        <a:sx n="66" d="100"/>
        <a:sy n="66" d="100"/>
      </p:scale>
      <p:origin x="0" y="708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1C7DCD2E-4244-4861-AFAD-51CBEFEEBE6B}"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0013" y="1141413"/>
            <a:ext cx="4114800" cy="3086100"/>
          </a:xfrm>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DE80291-01A3-406F-8604-7844AD21EA8F}" type="slidenum">
              <a:rPr kumimoji="0" lang="zh-CN" altLang="en-US"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zh-CN" sz="1200" b="0" i="0" u="none" strike="noStrike" kern="1200" cap="none" spc="0" normalizeH="0" baseline="0" noProof="0" dirty="0">
              <a:ln>
                <a:noFill/>
              </a:ln>
              <a:solidFill>
                <a:srgbClr val="000000"/>
              </a:solidFill>
              <a:effectLst/>
              <a:uLnTx/>
              <a:uFillTx/>
              <a:latin typeface="Tahoma" panose="020B0604030504040204" pitchFamily="34" charset="0"/>
              <a:ea typeface="PMingLiU" panose="02020500000000000000" pitchFamily="18" charset="-120"/>
              <a:cs typeface="+mn-cs"/>
            </a:endParaRPr>
          </a:p>
        </p:txBody>
      </p:sp>
    </p:spTree>
    <p:extLst>
      <p:ext uri="{BB962C8B-B14F-4D97-AF65-F5344CB8AC3E}">
        <p14:creationId xmlns:p14="http://schemas.microsoft.com/office/powerpoint/2010/main" val="732348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74593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grpSp>
        <p:nvGrpSpPr>
          <p:cNvPr id="2050" name="Group 2"/>
          <p:cNvGrpSpPr/>
          <p:nvPr/>
        </p:nvGrpSpPr>
        <p:grpSpPr>
          <a:xfrm>
            <a:off x="0" y="0"/>
            <a:ext cx="9144000" cy="6858000"/>
            <a:chOff x="0" y="0"/>
            <a:chExt cx="5760" cy="4320"/>
          </a:xfrm>
        </p:grpSpPr>
        <p:sp>
          <p:nvSpPr>
            <p:cNvPr id="19"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2059" name="Group 5"/>
            <p:cNvGrpSpPr/>
            <p:nvPr/>
          </p:nvGrpSpPr>
          <p:grpSpPr>
            <a:xfrm>
              <a:off x="0" y="672"/>
              <a:ext cx="1806" cy="1989"/>
              <a:chOff x="0" y="672"/>
              <a:chExt cx="1806" cy="1989"/>
            </a:xfrm>
          </p:grpSpPr>
          <p:sp>
            <p:nvSpPr>
              <p:cNvPr id="22" name="Rectangle 6"/>
              <p:cNvSpPr>
                <a:spLocks noChangeArrowheads="1"/>
              </p:cNvSpPr>
              <p:nvPr/>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 name="Rectangle 7"/>
              <p:cNvSpPr>
                <a:spLocks noChangeArrowheads="1"/>
              </p:cNvSpPr>
              <p:nvPr/>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4" name="Rectangle 8"/>
              <p:cNvSpPr>
                <a:spLocks noChangeArrowheads="1"/>
              </p:cNvSpPr>
              <p:nvPr/>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5" name="Rectangle 9"/>
              <p:cNvSpPr>
                <a:spLocks noChangeArrowheads="1"/>
              </p:cNvSpPr>
              <p:nvPr/>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 name="Rectangle 10"/>
              <p:cNvSpPr>
                <a:spLocks noChangeArrowheads="1"/>
              </p:cNvSpPr>
              <p:nvPr/>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7" name="Rectangle 11"/>
              <p:cNvSpPr>
                <a:spLocks noChangeArrowheads="1"/>
              </p:cNvSpPr>
              <p:nvPr/>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8" name="Rectangle 12"/>
              <p:cNvSpPr>
                <a:spLocks noChangeArrowheads="1"/>
              </p:cNvSpPr>
              <p:nvPr/>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9" name="Rectangle 13"/>
              <p:cNvSpPr>
                <a:spLocks noChangeArrowheads="1"/>
              </p:cNvSpPr>
              <p:nvPr/>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 name="Rectangle 14"/>
              <p:cNvSpPr>
                <a:spLocks noChangeArrowheads="1"/>
              </p:cNvSpPr>
              <p:nvPr/>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1" name="Rectangle 15"/>
              <p:cNvSpPr>
                <a:spLocks noChangeArrowheads="1"/>
              </p:cNvSpPr>
              <p:nvPr/>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pic>
        <p:nvPicPr>
          <p:cNvPr id="2051" name="图片 31"/>
          <p:cNvPicPr>
            <a:picLocks noChangeAspect="1"/>
          </p:cNvPicPr>
          <p:nvPr userDrawn="1"/>
        </p:nvPicPr>
        <p:blipFill>
          <a:blip r:embed="rId2"/>
          <a:stretch>
            <a:fillRect/>
          </a:stretch>
        </p:blipFill>
        <p:spPr>
          <a:xfrm>
            <a:off x="3175" y="20638"/>
            <a:ext cx="1976438" cy="1974850"/>
          </a:xfrm>
          <a:prstGeom prst="rect">
            <a:avLst/>
          </a:prstGeom>
          <a:noFill/>
          <a:ln w="9525">
            <a:noFill/>
          </a:ln>
        </p:spPr>
      </p:pic>
      <p:sp>
        <p:nvSpPr>
          <p:cNvPr id="129043"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zh-CN" altLang="en-US" noProof="0"/>
              <a:t>单击此处编辑母版标题样式</a:t>
            </a:r>
          </a:p>
        </p:txBody>
      </p:sp>
      <p:sp>
        <p:nvSpPr>
          <p:cNvPr id="129044"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0"/>
            </a:lvl1pPr>
          </a:lstStyle>
          <a:p>
            <a:pPr lvl="0"/>
            <a:r>
              <a:rPr lang="zh-CN" altLang="en-US" noProof="0"/>
              <a:t>单击此处编辑母版副标题样式</a:t>
            </a:r>
          </a:p>
        </p:txBody>
      </p:sp>
      <p:sp>
        <p:nvSpPr>
          <p:cNvPr id="33" name="Rectangle 16"/>
          <p:cNvSpPr>
            <a:spLocks noGrp="1" noChangeArrowheads="1"/>
          </p:cNvSpPr>
          <p:nvPr>
            <p:ph type="dt" sz="half" idx="2"/>
          </p:nvPr>
        </p:nvSpPr>
        <p:spPr bwMode="auto">
          <a:xfrm>
            <a:off x="457200" y="6248400"/>
            <a:ext cx="21336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 name="Rectangle 17"/>
          <p:cNvSpPr>
            <a:spLocks noGrp="1" noChangeArrowheads="1"/>
          </p:cNvSpPr>
          <p:nvPr>
            <p:ph type="ftr" sz="quarter" idx="3"/>
          </p:nvPr>
        </p:nvSpPr>
        <p:spPr bwMode="auto">
          <a:xfrm>
            <a:off x="3124200" y="6248400"/>
            <a:ext cx="28956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 name="Rectangle 18"/>
          <p:cNvSpPr>
            <a:spLocks noGrp="1" noChangeArrowheads="1"/>
          </p:cNvSpPr>
          <p:nvPr>
            <p:ph type="sldNum" sz="quarter" idx="4"/>
          </p:nvPr>
        </p:nvSpPr>
        <p:spPr bwMode="auto">
          <a:xfrm>
            <a:off x="6553200" y="6248400"/>
            <a:ext cx="21336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AD191D1-19A3-4586-A39E-2DF9BD6A8E27}" type="slidenum">
              <a:rPr kumimoji="0" lang="zh-CN" altLang="en-US"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Tree>
  </p:cSld>
  <p:clrMapOvr>
    <a:masterClrMapping/>
  </p:clrMapOvr>
  <p:transition>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F0154C9-0328-4045-B2C0-D3921B90E4C3}" type="slidenum">
              <a:rPr kumimoji="0" lang="zh-CN" altLang="en-US"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6" name="日期占位符 5"/>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F0154C9-0328-4045-B2C0-D3921B90E4C3}" type="slidenum">
              <a:rPr kumimoji="0" lang="zh-CN" altLang="en-US"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6" name="日期占位符 5"/>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5" name="Footer Placeholder 4"/>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Slide Number Placeholder 5"/>
          <p:cNvSpPr>
            <a:spLocks noGrp="1"/>
          </p:cNvSpPr>
          <p:nvPr>
            <p:ph type="sldNum" sz="quarter" idx="12"/>
          </p:nvPr>
        </p:nvSpPr>
        <p:spPr/>
        <p:txBody>
          <a:bodyPr/>
          <a:lstStyle/>
          <a:p>
            <a:pPr defTabSz="685800"/>
            <a:fld id="{AA9BA72C-96CE-41D7-A9D7-766851BF38C9}" type="slidenum">
              <a:rPr lang="en-US" altLang="zh-CN" smtClean="0">
                <a:solidFill>
                  <a:prstClr val="black">
                    <a:tint val="75000"/>
                  </a:prstClr>
                </a:solidFill>
                <a:latin typeface="Tahoma" panose="020B0604030504040204" pitchFamily="34" charset="0"/>
                <a:ea typeface="PMingLiU" panose="02020500000000000000" pitchFamily="18" charset="-120"/>
              </a:rPr>
              <a:pPr defTabSz="685800"/>
              <a:t>‹#›</a:t>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extLst>
      <p:ext uri="{BB962C8B-B14F-4D97-AF65-F5344CB8AC3E}">
        <p14:creationId xmlns:p14="http://schemas.microsoft.com/office/powerpoint/2010/main" val="1074385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5" name="Footer Placeholder 4"/>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Slide Number Placeholder 5"/>
          <p:cNvSpPr>
            <a:spLocks noGrp="1"/>
          </p:cNvSpPr>
          <p:nvPr>
            <p:ph type="sldNum" sz="quarter" idx="12"/>
          </p:nvPr>
        </p:nvSpPr>
        <p:spPr/>
        <p:txBody>
          <a:bodyPr/>
          <a:lstStyle/>
          <a:p>
            <a:pPr defTabSz="685800"/>
            <a:fld id="{77996905-FCBB-444E-A098-1D590ADDE7F0}" type="slidenum">
              <a:rPr lang="en-US" altLang="zh-CN" smtClean="0">
                <a:solidFill>
                  <a:prstClr val="black">
                    <a:tint val="75000"/>
                  </a:prstClr>
                </a:solidFill>
                <a:latin typeface="Tahoma" panose="020B0604030504040204" pitchFamily="34" charset="0"/>
                <a:ea typeface="PMingLiU" panose="02020500000000000000" pitchFamily="18" charset="-120"/>
              </a:rPr>
              <a:pPr defTabSz="685800"/>
              <a:t>‹#›</a:t>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extLst>
      <p:ext uri="{BB962C8B-B14F-4D97-AF65-F5344CB8AC3E}">
        <p14:creationId xmlns:p14="http://schemas.microsoft.com/office/powerpoint/2010/main" val="24703990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5" name="Footer Placeholder 4"/>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Slide Number Placeholder 5"/>
          <p:cNvSpPr>
            <a:spLocks noGrp="1"/>
          </p:cNvSpPr>
          <p:nvPr>
            <p:ph type="sldNum" sz="quarter" idx="12"/>
          </p:nvPr>
        </p:nvSpPr>
        <p:spPr/>
        <p:txBody>
          <a:bodyPr/>
          <a:lstStyle/>
          <a:p>
            <a:pPr defTabSz="685800"/>
            <a:fld id="{E51B1FD8-0E63-4180-AB45-4C4C12068213}" type="slidenum">
              <a:rPr lang="en-US" altLang="zh-CN" smtClean="0">
                <a:solidFill>
                  <a:prstClr val="black">
                    <a:tint val="75000"/>
                  </a:prstClr>
                </a:solidFill>
                <a:latin typeface="Tahoma" panose="020B0604030504040204" pitchFamily="34" charset="0"/>
                <a:ea typeface="PMingLiU" panose="02020500000000000000" pitchFamily="18" charset="-120"/>
              </a:rPr>
              <a:pPr defTabSz="685800"/>
              <a:t>‹#›</a:t>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extLst>
      <p:ext uri="{BB962C8B-B14F-4D97-AF65-F5344CB8AC3E}">
        <p14:creationId xmlns:p14="http://schemas.microsoft.com/office/powerpoint/2010/main" val="21969562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Footer Placeholder 5"/>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7" name="Slide Number Placeholder 6"/>
          <p:cNvSpPr>
            <a:spLocks noGrp="1"/>
          </p:cNvSpPr>
          <p:nvPr>
            <p:ph type="sldNum" sz="quarter" idx="12"/>
          </p:nvPr>
        </p:nvSpPr>
        <p:spPr/>
        <p:txBody>
          <a:bodyPr/>
          <a:lstStyle/>
          <a:p>
            <a:pPr defTabSz="685800"/>
            <a:fld id="{BBAD12CE-7ED6-491F-B375-180824C0EDD4}" type="slidenum">
              <a:rPr lang="en-US" altLang="zh-CN" smtClean="0">
                <a:solidFill>
                  <a:prstClr val="black">
                    <a:tint val="75000"/>
                  </a:prstClr>
                </a:solidFill>
                <a:latin typeface="Tahoma" panose="020B0604030504040204" pitchFamily="34" charset="0"/>
                <a:ea typeface="PMingLiU" panose="02020500000000000000" pitchFamily="18" charset="-120"/>
              </a:rPr>
              <a:pPr defTabSz="685800"/>
              <a:t>‹#›</a:t>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extLst>
      <p:ext uri="{BB962C8B-B14F-4D97-AF65-F5344CB8AC3E}">
        <p14:creationId xmlns:p14="http://schemas.microsoft.com/office/powerpoint/2010/main" val="4042852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8" name="Footer Placeholder 7"/>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9" name="Slide Number Placeholder 8"/>
          <p:cNvSpPr>
            <a:spLocks noGrp="1"/>
          </p:cNvSpPr>
          <p:nvPr>
            <p:ph type="sldNum" sz="quarter" idx="12"/>
          </p:nvPr>
        </p:nvSpPr>
        <p:spPr/>
        <p:txBody>
          <a:bodyPr/>
          <a:lstStyle/>
          <a:p>
            <a:pPr defTabSz="685800"/>
            <a:fld id="{ED8209CB-B2AB-4EC8-B75F-4A11313AA43B}" type="slidenum">
              <a:rPr lang="en-US" altLang="zh-CN" smtClean="0">
                <a:solidFill>
                  <a:prstClr val="black">
                    <a:tint val="75000"/>
                  </a:prstClr>
                </a:solidFill>
                <a:latin typeface="Tahoma" panose="020B0604030504040204" pitchFamily="34" charset="0"/>
                <a:ea typeface="PMingLiU" panose="02020500000000000000" pitchFamily="18" charset="-120"/>
              </a:rPr>
              <a:pPr defTabSz="685800"/>
              <a:t>‹#›</a:t>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extLst>
      <p:ext uri="{BB962C8B-B14F-4D97-AF65-F5344CB8AC3E}">
        <p14:creationId xmlns:p14="http://schemas.microsoft.com/office/powerpoint/2010/main" val="26926327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4" name="Footer Placeholder 3"/>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5" name="Slide Number Placeholder 4"/>
          <p:cNvSpPr>
            <a:spLocks noGrp="1"/>
          </p:cNvSpPr>
          <p:nvPr>
            <p:ph type="sldNum" sz="quarter" idx="12"/>
          </p:nvPr>
        </p:nvSpPr>
        <p:spPr/>
        <p:txBody>
          <a:bodyPr/>
          <a:lstStyle/>
          <a:p>
            <a:pPr defTabSz="685800"/>
            <a:fld id="{027DA16A-2040-45BF-B68D-A9AC0E6AFB7D}" type="slidenum">
              <a:rPr lang="en-US" altLang="zh-CN" smtClean="0">
                <a:solidFill>
                  <a:prstClr val="black">
                    <a:tint val="75000"/>
                  </a:prstClr>
                </a:solidFill>
                <a:latin typeface="Tahoma" panose="020B0604030504040204" pitchFamily="34" charset="0"/>
                <a:ea typeface="PMingLiU" panose="02020500000000000000" pitchFamily="18" charset="-120"/>
              </a:rPr>
              <a:pPr defTabSz="685800"/>
              <a:t>‹#›</a:t>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extLst>
      <p:ext uri="{BB962C8B-B14F-4D97-AF65-F5344CB8AC3E}">
        <p14:creationId xmlns:p14="http://schemas.microsoft.com/office/powerpoint/2010/main" val="34388596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3" name="Footer Placeholder 2"/>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4" name="Slide Number Placeholder 3"/>
          <p:cNvSpPr>
            <a:spLocks noGrp="1"/>
          </p:cNvSpPr>
          <p:nvPr>
            <p:ph type="sldNum" sz="quarter" idx="12"/>
          </p:nvPr>
        </p:nvSpPr>
        <p:spPr/>
        <p:txBody>
          <a:bodyPr/>
          <a:lstStyle/>
          <a:p>
            <a:pPr defTabSz="685800"/>
            <a:fld id="{102616FA-999B-436F-898A-B44F954AD3E6}" type="slidenum">
              <a:rPr lang="en-US" altLang="zh-CN" smtClean="0">
                <a:solidFill>
                  <a:prstClr val="black">
                    <a:tint val="75000"/>
                  </a:prstClr>
                </a:solidFill>
                <a:latin typeface="Tahoma" panose="020B0604030504040204" pitchFamily="34" charset="0"/>
                <a:ea typeface="PMingLiU" panose="02020500000000000000" pitchFamily="18" charset="-120"/>
              </a:rPr>
              <a:pPr defTabSz="685800"/>
              <a:t>‹#›</a:t>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extLst>
      <p:ext uri="{BB962C8B-B14F-4D97-AF65-F5344CB8AC3E}">
        <p14:creationId xmlns:p14="http://schemas.microsoft.com/office/powerpoint/2010/main" val="16721030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Footer Placeholder 5"/>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7" name="Slide Number Placeholder 6"/>
          <p:cNvSpPr>
            <a:spLocks noGrp="1"/>
          </p:cNvSpPr>
          <p:nvPr>
            <p:ph type="sldNum" sz="quarter" idx="12"/>
          </p:nvPr>
        </p:nvSpPr>
        <p:spPr/>
        <p:txBody>
          <a:bodyPr/>
          <a:lstStyle/>
          <a:p>
            <a:pPr defTabSz="685800"/>
            <a:fld id="{06C96735-58E9-4292-8E94-412A724FEBB0}" type="slidenum">
              <a:rPr lang="en-US" altLang="zh-CN" smtClean="0">
                <a:solidFill>
                  <a:prstClr val="black">
                    <a:tint val="75000"/>
                  </a:prstClr>
                </a:solidFill>
                <a:latin typeface="Tahoma" panose="020B0604030504040204" pitchFamily="34" charset="0"/>
                <a:ea typeface="PMingLiU" panose="02020500000000000000" pitchFamily="18" charset="-120"/>
              </a:rPr>
              <a:pPr defTabSz="685800"/>
              <a:t>‹#›</a:t>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extLst>
      <p:ext uri="{BB962C8B-B14F-4D97-AF65-F5344CB8AC3E}">
        <p14:creationId xmlns:p14="http://schemas.microsoft.com/office/powerpoint/2010/main" val="3678076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F0154C9-0328-4045-B2C0-D3921B90E4C3}" type="slidenum">
              <a:rPr kumimoji="0" lang="zh-CN" altLang="en-US"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6" name="日期占位符 5"/>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Footer Placeholder 5"/>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7" name="Slide Number Placeholder 6"/>
          <p:cNvSpPr>
            <a:spLocks noGrp="1"/>
          </p:cNvSpPr>
          <p:nvPr>
            <p:ph type="sldNum" sz="quarter" idx="12"/>
          </p:nvPr>
        </p:nvSpPr>
        <p:spPr/>
        <p:txBody>
          <a:bodyPr/>
          <a:lstStyle/>
          <a:p>
            <a:pPr defTabSz="685800"/>
            <a:fld id="{15362791-9EBC-452D-965A-5505291CB8A6}" type="slidenum">
              <a:rPr lang="en-US" altLang="zh-CN" smtClean="0">
                <a:solidFill>
                  <a:prstClr val="black">
                    <a:tint val="75000"/>
                  </a:prstClr>
                </a:solidFill>
                <a:latin typeface="Tahoma" panose="020B0604030504040204" pitchFamily="34" charset="0"/>
                <a:ea typeface="PMingLiU" panose="02020500000000000000" pitchFamily="18" charset="-120"/>
              </a:rPr>
              <a:pPr defTabSz="685800"/>
              <a:t>‹#›</a:t>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extLst>
      <p:ext uri="{BB962C8B-B14F-4D97-AF65-F5344CB8AC3E}">
        <p14:creationId xmlns:p14="http://schemas.microsoft.com/office/powerpoint/2010/main" val="11135527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5" name="Footer Placeholder 4"/>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Slide Number Placeholder 5"/>
          <p:cNvSpPr>
            <a:spLocks noGrp="1"/>
          </p:cNvSpPr>
          <p:nvPr>
            <p:ph type="sldNum" sz="quarter" idx="12"/>
          </p:nvPr>
        </p:nvSpPr>
        <p:spPr/>
        <p:txBody>
          <a:bodyPr/>
          <a:lstStyle/>
          <a:p>
            <a:pPr defTabSz="685800"/>
            <a:fld id="{B7506636-A223-4CB4-96CD-1D2BDC2498EB}" type="slidenum">
              <a:rPr lang="en-US" altLang="zh-CN" smtClean="0">
                <a:solidFill>
                  <a:prstClr val="black">
                    <a:tint val="75000"/>
                  </a:prstClr>
                </a:solidFill>
                <a:latin typeface="Tahoma" panose="020B0604030504040204" pitchFamily="34" charset="0"/>
                <a:ea typeface="PMingLiU" panose="02020500000000000000" pitchFamily="18" charset="-120"/>
              </a:rPr>
              <a:pPr defTabSz="685800"/>
              <a:t>‹#›</a:t>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extLst>
      <p:ext uri="{BB962C8B-B14F-4D97-AF65-F5344CB8AC3E}">
        <p14:creationId xmlns:p14="http://schemas.microsoft.com/office/powerpoint/2010/main" val="6281782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5" name="Footer Placeholder 4"/>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Slide Number Placeholder 5"/>
          <p:cNvSpPr>
            <a:spLocks noGrp="1"/>
          </p:cNvSpPr>
          <p:nvPr>
            <p:ph type="sldNum" sz="quarter" idx="12"/>
          </p:nvPr>
        </p:nvSpPr>
        <p:spPr/>
        <p:txBody>
          <a:bodyPr/>
          <a:lstStyle/>
          <a:p>
            <a:pPr defTabSz="685800"/>
            <a:fld id="{C3158AA2-9C40-4257-B29C-F59A6F7DB6F6}" type="slidenum">
              <a:rPr lang="en-US" altLang="zh-CN" smtClean="0">
                <a:solidFill>
                  <a:prstClr val="black">
                    <a:tint val="75000"/>
                  </a:prstClr>
                </a:solidFill>
                <a:latin typeface="Tahoma" panose="020B0604030504040204" pitchFamily="34" charset="0"/>
                <a:ea typeface="PMingLiU" panose="02020500000000000000" pitchFamily="18" charset="-120"/>
              </a:rPr>
              <a:pPr defTabSz="685800"/>
              <a:t>‹#›</a:t>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extLst>
      <p:ext uri="{BB962C8B-B14F-4D97-AF65-F5344CB8AC3E}">
        <p14:creationId xmlns:p14="http://schemas.microsoft.com/office/powerpoint/2010/main" val="2281238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F0154C9-0328-4045-B2C0-D3921B90E4C3}" type="slidenum">
              <a:rPr kumimoji="0" lang="zh-CN" altLang="en-US"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6" name="日期占位符 5"/>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981200"/>
            <a:ext cx="40386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40386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F0154C9-0328-4045-B2C0-D3921B90E4C3}" type="slidenum">
              <a:rPr kumimoji="0" lang="zh-CN" altLang="en-US"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7" name="日期占位符 6"/>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6"/>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F0154C9-0328-4045-B2C0-D3921B90E4C3}" type="slidenum">
              <a:rPr kumimoji="0" lang="zh-CN" altLang="en-US"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9" name="日期占位符 8"/>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页脚占位符 2"/>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F0154C9-0328-4045-B2C0-D3921B90E4C3}" type="slidenum">
              <a:rPr kumimoji="0" lang="zh-CN" altLang="en-US"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5" name="日期占位符 4"/>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灯片编号占位符 2"/>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F0154C9-0328-4045-B2C0-D3921B90E4C3}" type="slidenum">
              <a:rPr kumimoji="0" lang="zh-CN" altLang="en-US"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4" name="日期占位符 3"/>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F0154C9-0328-4045-B2C0-D3921B90E4C3}" type="slidenum">
              <a:rPr kumimoji="0" lang="zh-CN" altLang="en-US"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7" name="日期占位符 6"/>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F0154C9-0328-4045-B2C0-D3921B90E4C3}" type="slidenum">
              <a:rPr kumimoji="0" lang="zh-CN" altLang="en-US"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7" name="日期占位符 6"/>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002" name="Rectangle 2"/>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eaLnBrk="1" hangingPunct="1">
              <a:defRPr sz="12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8003" name="Rectangle 3"/>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atin typeface="Arial Black" panose="020B0A040201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F0154C9-0328-4045-B2C0-D3921B90E4C3}" type="slidenum">
              <a:rPr kumimoji="0" lang="zh-CN" altLang="en-US"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grpSp>
        <p:nvGrpSpPr>
          <p:cNvPr id="1028" name="Group 4"/>
          <p:cNvGrpSpPr/>
          <p:nvPr/>
        </p:nvGrpSpPr>
        <p:grpSpPr>
          <a:xfrm>
            <a:off x="0" y="0"/>
            <a:ext cx="9144000" cy="546100"/>
            <a:chOff x="0" y="0"/>
            <a:chExt cx="5760" cy="344"/>
          </a:xfrm>
        </p:grpSpPr>
        <p:sp>
          <p:nvSpPr>
            <p:cNvPr id="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4"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endParaRPr>
            </a:p>
          </p:txBody>
        </p:sp>
        <p:sp>
          <p:nvSpPr>
            <p:cNvPr id="1035"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endParaRPr>
            </a:p>
          </p:txBody>
        </p:sp>
        <p:sp>
          <p:nvSpPr>
            <p:cNvPr id="1036"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1037"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endParaRPr>
            </a:p>
          </p:txBody>
        </p:sp>
        <p:sp>
          <p:nvSpPr>
            <p:cNvPr id="1038"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9"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1040"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accent2"/>
                </a:solidFill>
                <a:effectLst/>
                <a:uLnTx/>
                <a:uFillTx/>
                <a:latin typeface="Arial" panose="020B0604020202020204" pitchFamily="34" charset="0"/>
                <a:ea typeface="宋体" panose="02010600030101010101" pitchFamily="2" charset="-122"/>
                <a:cs typeface="+mn-cs"/>
              </a:endParaRPr>
            </a:p>
          </p:txBody>
        </p:sp>
      </p:grpSp>
      <p:sp>
        <p:nvSpPr>
          <p:cNvPr id="1029" name="Rectangle 14"/>
          <p:cNvSpPr>
            <a:spLocks noGrp="1"/>
          </p:cNvSpPr>
          <p:nvPr>
            <p:ph type="title"/>
          </p:nvPr>
        </p:nvSpPr>
        <p:spPr>
          <a:xfrm>
            <a:off x="457200" y="457200"/>
            <a:ext cx="8229600" cy="1371600"/>
          </a:xfrm>
          <a:prstGeom prst="rect">
            <a:avLst/>
          </a:prstGeom>
          <a:noFill/>
          <a:ln w="9525">
            <a:noFill/>
          </a:ln>
        </p:spPr>
        <p:txBody>
          <a:bodyPr anchor="ctr"/>
          <a:lstStyle/>
          <a:p>
            <a:pPr lvl="0"/>
            <a:r>
              <a:rPr lang="zh-CN" altLang="en-US" dirty="0"/>
              <a:t>单击此处编辑母版标题样式</a:t>
            </a:r>
          </a:p>
        </p:txBody>
      </p:sp>
      <p:sp>
        <p:nvSpPr>
          <p:cNvPr id="1030" name="Rectangle 15"/>
          <p:cNvSpPr>
            <a:spLocks noGrp="1"/>
          </p:cNvSpPr>
          <p:nvPr>
            <p:ph type="body" idx="1"/>
          </p:nvPr>
        </p:nvSpPr>
        <p:spPr>
          <a:xfrm>
            <a:off x="457200" y="1981200"/>
            <a:ext cx="8229600" cy="388620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8016" name="Rectangle 16"/>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1032" name="图片 4"/>
          <p:cNvPicPr>
            <a:picLocks noChangeAspect="1"/>
          </p:cNvPicPr>
          <p:nvPr userDrawn="1"/>
        </p:nvPicPr>
        <p:blipFill>
          <a:blip r:embed="rId13"/>
          <a:stretch>
            <a:fillRect/>
          </a:stretch>
        </p:blipFill>
        <p:spPr>
          <a:xfrm>
            <a:off x="8307388" y="0"/>
            <a:ext cx="836612" cy="836613"/>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push/>
  </p:transition>
  <p:hf sldNum="0" hdr="0" ftr="0" dt="0"/>
  <p:txStyles>
    <p:titleStyle>
      <a:lvl1pPr algn="l" rtl="0" eaLnBrk="0" fontAlgn="base" hangingPunct="0">
        <a:spcBef>
          <a:spcPct val="0"/>
        </a:spcBef>
        <a:spcAft>
          <a:spcPct val="0"/>
        </a:spcAft>
        <a:defRPr sz="4400" kern="12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BDAA9967-D0D2-4B94-AA4E-4AE645DB7EFA}" type="slidenum">
              <a:rPr lang="en-US" altLang="zh-CN" smtClean="0">
                <a:solidFill>
                  <a:prstClr val="black">
                    <a:tint val="75000"/>
                  </a:prstClr>
                </a:solidFill>
                <a:latin typeface="Tahoma" panose="020B0604030504040204" pitchFamily="34" charset="0"/>
                <a:ea typeface="PMingLiU" panose="02020500000000000000" pitchFamily="18" charset="-120"/>
              </a:rPr>
              <a:pPr defTabSz="685800"/>
              <a:t>‹#›</a:t>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extLst>
      <p:ext uri="{BB962C8B-B14F-4D97-AF65-F5344CB8AC3E}">
        <p14:creationId xmlns:p14="http://schemas.microsoft.com/office/powerpoint/2010/main" val="37606526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image" Target="../media/image22.wmf"/><Relationship Id="rId4" Type="http://schemas.openxmlformats.org/officeDocument/2006/relationships/image" Target="../media/image21.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wmf"/><Relationship Id="rId2" Type="http://schemas.openxmlformats.org/officeDocument/2006/relationships/image" Target="../media/image25.wmf"/><Relationship Id="rId1" Type="http://schemas.openxmlformats.org/officeDocument/2006/relationships/slideLayout" Target="../slideLayouts/slideLayout2.xml"/><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wmf"/><Relationship Id="rId5" Type="http://schemas.openxmlformats.org/officeDocument/2006/relationships/image" Target="../media/image31.wmf"/><Relationship Id="rId4" Type="http://schemas.openxmlformats.org/officeDocument/2006/relationships/image" Target="../media/image30.wmf"/></Relationships>
</file>

<file path=ppt/slides/_rels/slide26.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4.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6.wmf"/><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37.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430.png"/></Relationships>
</file>

<file path=ppt/slides/_rels/slide31.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tmp"/><Relationship Id="rId1" Type="http://schemas.openxmlformats.org/officeDocument/2006/relationships/slideLayout" Target="../slideLayouts/slideLayout2.xml"/><Relationship Id="rId4" Type="http://schemas.openxmlformats.org/officeDocument/2006/relationships/image" Target="../media/image46.wmf"/></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矩形 1"/>
          <p:cNvSpPr>
            <a:spLocks noChangeArrowheads="1"/>
          </p:cNvSpPr>
          <p:nvPr/>
        </p:nvSpPr>
        <p:spPr bwMode="auto">
          <a:xfrm>
            <a:off x="6247209" y="6669360"/>
            <a:ext cx="2896791" cy="1952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ahoma" panose="020B0604030504040204" pitchFamily="34" charset="0"/>
                <a:ea typeface="PMingLiU" panose="02020500000000000000" pitchFamily="18" charset="-120"/>
              </a:defRPr>
            </a:lvl1pPr>
            <a:lvl2pPr marL="742950" indent="-285750">
              <a:defRPr sz="2400">
                <a:solidFill>
                  <a:schemeClr val="tx1"/>
                </a:solidFill>
                <a:latin typeface="Tahoma" panose="020B0604030504040204" pitchFamily="34" charset="0"/>
                <a:ea typeface="PMingLiU" panose="02020500000000000000" pitchFamily="18" charset="-120"/>
              </a:defRPr>
            </a:lvl2pPr>
            <a:lvl3pPr marL="1143000" indent="-228600">
              <a:defRPr sz="2400">
                <a:solidFill>
                  <a:schemeClr val="tx1"/>
                </a:solidFill>
                <a:latin typeface="Tahoma" panose="020B0604030504040204" pitchFamily="34" charset="0"/>
                <a:ea typeface="PMingLiU" panose="02020500000000000000" pitchFamily="18" charset="-120"/>
              </a:defRPr>
            </a:lvl3pPr>
            <a:lvl4pPr marL="1600200" indent="-228600">
              <a:defRPr sz="2400">
                <a:solidFill>
                  <a:schemeClr val="tx1"/>
                </a:solidFill>
                <a:latin typeface="Tahoma" panose="020B0604030504040204" pitchFamily="34" charset="0"/>
                <a:ea typeface="PMingLiU" panose="02020500000000000000" pitchFamily="18" charset="-120"/>
              </a:defRPr>
            </a:lvl4pPr>
            <a:lvl5pPr marL="2057400" indent="-228600">
              <a:defRPr sz="2400">
                <a:solidFill>
                  <a:schemeClr val="tx1"/>
                </a:solidFill>
                <a:latin typeface="Tahoma" panose="020B0604030504040204" pitchFamily="34" charset="0"/>
                <a:ea typeface="PMingLiU" panose="02020500000000000000"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197" name="矩形 8"/>
          <p:cNvSpPr>
            <a:spLocks noChangeArrowheads="1"/>
          </p:cNvSpPr>
          <p:nvPr/>
        </p:nvSpPr>
        <p:spPr bwMode="auto">
          <a:xfrm>
            <a:off x="0" y="-10758"/>
            <a:ext cx="2288382" cy="24646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ahoma" panose="020B0604030504040204" pitchFamily="34" charset="0"/>
                <a:ea typeface="PMingLiU" panose="02020500000000000000" pitchFamily="18" charset="-120"/>
              </a:defRPr>
            </a:lvl1pPr>
            <a:lvl2pPr marL="742950" indent="-285750">
              <a:defRPr sz="2400">
                <a:solidFill>
                  <a:schemeClr val="tx1"/>
                </a:solidFill>
                <a:latin typeface="Tahoma" panose="020B0604030504040204" pitchFamily="34" charset="0"/>
                <a:ea typeface="PMingLiU" panose="02020500000000000000" pitchFamily="18" charset="-120"/>
              </a:defRPr>
            </a:lvl2pPr>
            <a:lvl3pPr marL="1143000" indent="-228600">
              <a:defRPr sz="2400">
                <a:solidFill>
                  <a:schemeClr val="tx1"/>
                </a:solidFill>
                <a:latin typeface="Tahoma" panose="020B0604030504040204" pitchFamily="34" charset="0"/>
                <a:ea typeface="PMingLiU" panose="02020500000000000000" pitchFamily="18" charset="-120"/>
              </a:defRPr>
            </a:lvl3pPr>
            <a:lvl4pPr marL="1600200" indent="-228600">
              <a:defRPr sz="2400">
                <a:solidFill>
                  <a:schemeClr val="tx1"/>
                </a:solidFill>
                <a:latin typeface="Tahoma" panose="020B0604030504040204" pitchFamily="34" charset="0"/>
                <a:ea typeface="PMingLiU" panose="02020500000000000000" pitchFamily="18" charset="-120"/>
              </a:defRPr>
            </a:lvl4pPr>
            <a:lvl5pPr marL="2057400" indent="-228600">
              <a:defRPr sz="2400">
                <a:solidFill>
                  <a:schemeClr val="tx1"/>
                </a:solidFill>
                <a:latin typeface="Tahoma" panose="020B0604030504040204" pitchFamily="34" charset="0"/>
                <a:ea typeface="PMingLiU" panose="02020500000000000000"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195" name="副标题 2"/>
          <p:cNvSpPr>
            <a:spLocks noGrp="1"/>
          </p:cNvSpPr>
          <p:nvPr>
            <p:ph type="subTitle" idx="4294967295"/>
          </p:nvPr>
        </p:nvSpPr>
        <p:spPr>
          <a:xfrm>
            <a:off x="6247209" y="6669583"/>
            <a:ext cx="2896791" cy="195263"/>
          </a:xfrm>
        </p:spPr>
        <p:txBody>
          <a:bodyPr>
            <a:noAutofit/>
          </a:bodyPr>
          <a:lstStyle/>
          <a:p>
            <a:pPr marL="0" indent="0" algn="r">
              <a:lnSpc>
                <a:spcPct val="100000"/>
              </a:lnSpc>
              <a:spcBef>
                <a:spcPts val="0"/>
              </a:spcBef>
              <a:buNone/>
            </a:pPr>
            <a:r>
              <a:rPr lang="en-US" altLang="zh-CN" sz="700" dirty="0">
                <a:solidFill>
                  <a:schemeClr val="bg1"/>
                </a:solidFill>
                <a:latin typeface="微软雅黑" panose="020B0503020204020204" pitchFamily="34" charset="-122"/>
                <a:ea typeface="微软雅黑" panose="020B0503020204020204" pitchFamily="34" charset="-122"/>
              </a:rPr>
              <a:t>2018-2019-1</a:t>
            </a:r>
            <a:endParaRPr lang="zh-CN" altLang="en-US" sz="700" dirty="0">
              <a:solidFill>
                <a:schemeClr val="bg1"/>
              </a:solidFill>
              <a:latin typeface="微软雅黑" panose="020B0503020204020204" pitchFamily="34" charset="-122"/>
              <a:ea typeface="微软雅黑" panose="020B0503020204020204" pitchFamily="34" charset="-122"/>
            </a:endParaRPr>
          </a:p>
        </p:txBody>
      </p:sp>
      <p:sp>
        <p:nvSpPr>
          <p:cNvPr id="10" name="标题 1"/>
          <p:cNvSpPr txBox="1">
            <a:spLocks/>
          </p:cNvSpPr>
          <p:nvPr/>
        </p:nvSpPr>
        <p:spPr>
          <a:xfrm>
            <a:off x="0" y="1268760"/>
            <a:ext cx="9144000" cy="250150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ctr" defTabSz="685800" rtl="0" eaLnBrk="1" fontAlgn="auto" latinLnBrk="0" hangingPunct="1">
              <a:lnSpc>
                <a:spcPct val="150000"/>
              </a:lnSpc>
              <a:spcBef>
                <a:spcPct val="0"/>
              </a:spcBef>
              <a:spcAft>
                <a:spcPts val="0"/>
              </a:spcAft>
              <a:buClrTx/>
              <a:buSzTx/>
              <a:buFontTx/>
              <a:buNone/>
              <a:tabLst/>
              <a:defRPr/>
            </a:pPr>
            <a:r>
              <a:rPr kumimoji="0" lang="zh-CN" altLang="en-US" sz="6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数据仓库与数据挖掘</a:t>
            </a:r>
            <a:endParaRPr kumimoji="0" lang="zh-CN" altLang="en-US" sz="4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endParaRPr>
          </a:p>
        </p:txBody>
      </p:sp>
      <p:sp>
        <p:nvSpPr>
          <p:cNvPr id="2" name="Text Box 5">
            <a:extLst>
              <a:ext uri="{FF2B5EF4-FFF2-40B4-BE49-F238E27FC236}">
                <a16:creationId xmlns:a16="http://schemas.microsoft.com/office/drawing/2014/main" id="{70E81591-4BC7-4C72-89E7-7334CA2DA9FE}"/>
              </a:ext>
            </a:extLst>
          </p:cNvPr>
          <p:cNvSpPr txBox="1">
            <a:spLocks noChangeArrowheads="1"/>
          </p:cNvSpPr>
          <p:nvPr/>
        </p:nvSpPr>
        <p:spPr bwMode="auto">
          <a:xfrm>
            <a:off x="11868" y="3582342"/>
            <a:ext cx="9144000" cy="1862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1F497D"/>
                </a:solidFill>
                <a:effectLst/>
                <a:uLnTx/>
                <a:uFillTx/>
                <a:latin typeface="微软雅黑" panose="020B0503020204020204" pitchFamily="34" charset="-122"/>
                <a:ea typeface="微软雅黑" panose="020B0503020204020204" pitchFamily="34" charset="-122"/>
                <a:cs typeface="仿宋_GB2312"/>
              </a:rPr>
              <a:t>龙  军 </a:t>
            </a:r>
            <a:endParaRPr kumimoji="1" lang="en-US" altLang="zh-CN" sz="2400" b="1" i="0" u="none" strike="noStrike" kern="1200" cap="none" spc="0" normalizeH="0" baseline="0" noProof="0" dirty="0">
              <a:ln>
                <a:noFill/>
              </a:ln>
              <a:solidFill>
                <a:srgbClr val="1F497D"/>
              </a:solidFill>
              <a:effectLst/>
              <a:uLnTx/>
              <a:uFillTx/>
              <a:latin typeface="微软雅黑" panose="020B0503020204020204" pitchFamily="34" charset="-122"/>
              <a:ea typeface="微软雅黑" panose="020B0503020204020204" pitchFamily="34" charset="-122"/>
              <a:cs typeface="仿宋_GB2312"/>
            </a:endParaRPr>
          </a:p>
          <a:p>
            <a:pPr marL="0" marR="0" lvl="0" indent="0" algn="ctr" defTabSz="914400" rtl="0" eaLnBrk="1" fontAlgn="base" latinLnBrk="0" hangingPunct="1">
              <a:lnSpc>
                <a:spcPct val="150000"/>
              </a:lnSpc>
              <a:spcBef>
                <a:spcPts val="0"/>
              </a:spcBef>
              <a:spcAft>
                <a:spcPct val="0"/>
              </a:spcAft>
              <a:buClrTx/>
              <a:buSzTx/>
              <a:buFontTx/>
              <a:buNone/>
              <a:tabLst/>
              <a:defRPr/>
            </a:pPr>
            <a:r>
              <a:rPr kumimoji="0" lang="en-US" altLang="zh-CN" sz="2800" b="1" i="0" u="none" strike="noStrike" kern="1200" cap="none" spc="0" normalizeH="0" baseline="0" noProof="0" dirty="0">
                <a:ln>
                  <a:noFill/>
                </a:ln>
                <a:solidFill>
                  <a:srgbClr val="1F497D"/>
                </a:solidFill>
                <a:effectLst/>
                <a:uLnTx/>
                <a:uFillTx/>
                <a:latin typeface="微软雅黑" panose="020B0503020204020204" pitchFamily="34" charset="-122"/>
                <a:ea typeface="微软雅黑" panose="020B0503020204020204" pitchFamily="34" charset="-122"/>
                <a:cs typeface="+mn-cs"/>
              </a:rPr>
              <a:t>jlong@csu.edu.cn  18673197878</a:t>
            </a:r>
          </a:p>
          <a:p>
            <a:pPr marL="0" marR="0" lvl="0" indent="0" algn="ctr" defTabSz="914400" rtl="0" eaLnBrk="1" fontAlgn="base" latinLnBrk="0" hangingPunct="1">
              <a:lnSpc>
                <a:spcPct val="150000"/>
              </a:lnSpc>
              <a:spcBef>
                <a:spcPts val="0"/>
              </a:spcBef>
              <a:spcAft>
                <a:spcPct val="0"/>
              </a:spcAft>
              <a:buClrTx/>
              <a:buSzTx/>
              <a:buFontTx/>
              <a:buNone/>
              <a:tabLst/>
              <a:defRPr/>
            </a:pPr>
            <a:r>
              <a:rPr kumimoji="0" lang="zh-CN" altLang="en-US" sz="2800" b="1" i="0" u="none" strike="noStrike" kern="1200" cap="none" spc="0" normalizeH="0" baseline="0" noProof="0" dirty="0">
                <a:ln>
                  <a:noFill/>
                </a:ln>
                <a:solidFill>
                  <a:srgbClr val="1F497D"/>
                </a:solidFill>
                <a:effectLst/>
                <a:uLnTx/>
                <a:uFillTx/>
                <a:latin typeface="微软雅黑" panose="020B0503020204020204" pitchFamily="34" charset="-122"/>
                <a:ea typeface="微软雅黑" panose="020B0503020204020204" pitchFamily="34" charset="-122"/>
                <a:cs typeface="+mn-cs"/>
              </a:rPr>
              <a:t>计算机学院数据科学与工程系</a:t>
            </a:r>
            <a:endParaRPr kumimoji="0" lang="en-US" altLang="zh-CN" sz="2800" b="1" i="0" u="none" strike="noStrike" kern="1200" cap="none" spc="0" normalizeH="0" baseline="0" noProof="0" dirty="0">
              <a:ln>
                <a:noFill/>
              </a:ln>
              <a:solidFill>
                <a:srgbClr val="1F497D"/>
              </a:solidFill>
              <a:effectLst/>
              <a:uLnTx/>
              <a:uFillTx/>
              <a:latin typeface="微软雅黑" panose="020B0503020204020204" pitchFamily="34" charset="-122"/>
              <a:ea typeface="微软雅黑" panose="020B0503020204020204" pitchFamily="34" charset="-122"/>
              <a:cs typeface="+mn-cs"/>
            </a:endParaRPr>
          </a:p>
        </p:txBody>
      </p:sp>
      <p:pic>
        <p:nvPicPr>
          <p:cNvPr id="3" name="图片 2" descr="（蓝）大数据研究院LOGO">
            <a:extLst>
              <a:ext uri="{FF2B5EF4-FFF2-40B4-BE49-F238E27FC236}">
                <a16:creationId xmlns:a16="http://schemas.microsoft.com/office/drawing/2014/main" id="{59227CFE-FCE8-14BC-C344-2E36DC4280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795" y="6191677"/>
            <a:ext cx="3260482" cy="646547"/>
          </a:xfrm>
          <a:prstGeom prst="rect">
            <a:avLst/>
          </a:prstGeom>
        </p:spPr>
      </p:pic>
    </p:spTree>
    <p:extLst>
      <p:ext uri="{BB962C8B-B14F-4D97-AF65-F5344CB8AC3E}">
        <p14:creationId xmlns:p14="http://schemas.microsoft.com/office/powerpoint/2010/main" val="3933521642"/>
      </p:ext>
    </p:extLst>
  </p:cSld>
  <p:clrMapOvr>
    <a:masterClrMapping/>
  </p:clrMapOvr>
  <mc:AlternateContent xmlns:mc="http://schemas.openxmlformats.org/markup-compatibility/2006" xmlns:p14="http://schemas.microsoft.com/office/powerpoint/2010/main">
    <mc:Choice Requires="p14">
      <p:transition spd="slow" p14:dur="2000" advTm="542"/>
    </mc:Choice>
    <mc:Fallback xmlns="">
      <p:transition spd="slow" advTm="54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B9D1D71-00CF-4DB2-B859-52B77E35ED86}"/>
              </a:ext>
            </a:extLst>
          </p:cNvPr>
          <p:cNvSpPr txBox="1"/>
          <p:nvPr/>
        </p:nvSpPr>
        <p:spPr>
          <a:xfrm>
            <a:off x="457200" y="1592739"/>
            <a:ext cx="8383960" cy="1631216"/>
          </a:xfrm>
          <a:prstGeom prst="rect">
            <a:avLst/>
          </a:prstGeom>
          <a:noFill/>
        </p:spPr>
        <p:txBody>
          <a:bodyPr wrap="square" rtlCol="0">
            <a:spAutoFit/>
          </a:bodyPr>
          <a:lstStyle/>
          <a:p>
            <a:r>
              <a:rPr lang="zh-CN" altLang="zh-CN" sz="2000" b="1" dirty="0"/>
              <a:t>受限玻耳兹曼机</a:t>
            </a:r>
            <a:r>
              <a:rPr lang="en-US" altLang="zh-CN" sz="2000" b="1" dirty="0"/>
              <a:t>(RBM)</a:t>
            </a:r>
            <a:r>
              <a:rPr lang="zh-CN" altLang="zh-CN" sz="2000" b="1" dirty="0"/>
              <a:t>是一种</a:t>
            </a:r>
            <a:r>
              <a:rPr lang="zh-CN" altLang="zh-CN" sz="2000" b="1" dirty="0">
                <a:solidFill>
                  <a:srgbClr val="FF0000"/>
                </a:solidFill>
              </a:rPr>
              <a:t>生成随机人工神经网络</a:t>
            </a:r>
            <a:r>
              <a:rPr lang="zh-CN" altLang="zh-CN" sz="2000" b="1" dirty="0"/>
              <a:t>，可以学习其输入集合的概率分布。</a:t>
            </a:r>
            <a:r>
              <a:rPr lang="en-US" altLang="zh-CN" sz="2000" b="1" dirty="0"/>
              <a:t>RBM</a:t>
            </a:r>
            <a:r>
              <a:rPr lang="zh-CN" altLang="zh-CN" sz="2000" b="1" dirty="0"/>
              <a:t>是</a:t>
            </a:r>
            <a:r>
              <a:rPr lang="zh-CN" altLang="zh-CN" sz="2000" b="1" dirty="0">
                <a:solidFill>
                  <a:srgbClr val="FF0000"/>
                </a:solidFill>
              </a:rPr>
              <a:t>波尔兹曼机的一个变体</a:t>
            </a:r>
            <a:r>
              <a:rPr lang="zh-CN" altLang="zh-CN" sz="2000" b="1" dirty="0"/>
              <a:t>，</a:t>
            </a:r>
            <a:r>
              <a:rPr lang="zh-CN" altLang="zh-CN" sz="2000" b="1" dirty="0">
                <a:solidFill>
                  <a:srgbClr val="FF0000"/>
                </a:solidFill>
              </a:rPr>
              <a:t>其限制是它们的神经元必须形成一个二部图：来自两组单元</a:t>
            </a:r>
            <a:r>
              <a:rPr lang="en-US" altLang="zh-CN" sz="2000" b="1" dirty="0">
                <a:solidFill>
                  <a:srgbClr val="FF0000"/>
                </a:solidFill>
              </a:rPr>
              <a:t>(</a:t>
            </a:r>
            <a:r>
              <a:rPr lang="zh-CN" altLang="zh-CN" sz="2000" b="1" dirty="0">
                <a:solidFill>
                  <a:srgbClr val="FF0000"/>
                </a:solidFill>
              </a:rPr>
              <a:t>通常称为</a:t>
            </a:r>
            <a:r>
              <a:rPr lang="en-US" altLang="zh-CN" sz="2000" b="1" dirty="0">
                <a:solidFill>
                  <a:srgbClr val="FF0000"/>
                </a:solidFill>
              </a:rPr>
              <a:t>“</a:t>
            </a:r>
            <a:r>
              <a:rPr lang="zh-CN" altLang="zh-CN" sz="2000" b="1" dirty="0">
                <a:solidFill>
                  <a:srgbClr val="FF0000"/>
                </a:solidFill>
              </a:rPr>
              <a:t>可见</a:t>
            </a:r>
            <a:r>
              <a:rPr lang="en-US" altLang="zh-CN" sz="2000" b="1" dirty="0">
                <a:solidFill>
                  <a:srgbClr val="FF0000"/>
                </a:solidFill>
              </a:rPr>
              <a:t>”</a:t>
            </a:r>
            <a:r>
              <a:rPr lang="zh-CN" altLang="zh-CN" sz="2000" b="1" dirty="0">
                <a:solidFill>
                  <a:srgbClr val="FF0000"/>
                </a:solidFill>
              </a:rPr>
              <a:t>和</a:t>
            </a:r>
            <a:r>
              <a:rPr lang="en-US" altLang="zh-CN" sz="2000" b="1" dirty="0">
                <a:solidFill>
                  <a:srgbClr val="FF0000"/>
                </a:solidFill>
              </a:rPr>
              <a:t>“</a:t>
            </a:r>
            <a:r>
              <a:rPr lang="zh-CN" altLang="zh-CN" sz="2000" b="1" dirty="0">
                <a:solidFill>
                  <a:srgbClr val="FF0000"/>
                </a:solidFill>
              </a:rPr>
              <a:t>隐藏</a:t>
            </a:r>
            <a:r>
              <a:rPr lang="en-US" altLang="zh-CN" sz="2000" b="1" dirty="0">
                <a:solidFill>
                  <a:srgbClr val="FF0000"/>
                </a:solidFill>
              </a:rPr>
              <a:t>”</a:t>
            </a:r>
            <a:r>
              <a:rPr lang="zh-CN" altLang="zh-CN" sz="2000" b="1" dirty="0">
                <a:solidFill>
                  <a:srgbClr val="FF0000"/>
                </a:solidFill>
              </a:rPr>
              <a:t>单位</a:t>
            </a:r>
            <a:r>
              <a:rPr lang="en-US" altLang="zh-CN" sz="2000" b="1" dirty="0">
                <a:solidFill>
                  <a:srgbClr val="FF0000"/>
                </a:solidFill>
              </a:rPr>
              <a:t>)</a:t>
            </a:r>
            <a:r>
              <a:rPr lang="zh-CN" altLang="zh-CN" sz="2000" b="1" dirty="0">
                <a:solidFill>
                  <a:srgbClr val="FF0000"/>
                </a:solidFill>
              </a:rPr>
              <a:t>之间可能有一个对称的连接；并且组内的节点之间没有连接。</a:t>
            </a:r>
            <a:r>
              <a:rPr lang="zh-CN" altLang="zh-CN" sz="2000" b="1" dirty="0"/>
              <a:t>相比之下，</a:t>
            </a:r>
            <a:r>
              <a:rPr lang="en-US" altLang="zh-CN" sz="2000" b="1" dirty="0"/>
              <a:t>“</a:t>
            </a:r>
            <a:r>
              <a:rPr lang="zh-CN" altLang="zh-CN" sz="2000" b="1" dirty="0"/>
              <a:t>不受限制的</a:t>
            </a:r>
            <a:r>
              <a:rPr lang="en-US" altLang="zh-CN" sz="2000" b="1" dirty="0"/>
              <a:t>”</a:t>
            </a:r>
            <a:r>
              <a:rPr lang="zh-CN" altLang="zh-CN" sz="2000" b="1" dirty="0"/>
              <a:t>玻尔兹曼机可能在隐藏单元之间有连接。</a:t>
            </a:r>
            <a:endParaRPr lang="zh-CN" altLang="en-US" sz="2000" b="1" dirty="0"/>
          </a:p>
        </p:txBody>
      </p:sp>
      <p:pic>
        <p:nvPicPr>
          <p:cNvPr id="4" name="图片 3">
            <a:extLst>
              <a:ext uri="{FF2B5EF4-FFF2-40B4-BE49-F238E27FC236}">
                <a16:creationId xmlns:a16="http://schemas.microsoft.com/office/drawing/2014/main" id="{79DB05AA-94E0-4711-9460-DEE9F9D49AB0}"/>
              </a:ext>
            </a:extLst>
          </p:cNvPr>
          <p:cNvPicPr>
            <a:picLocks noChangeAspect="1"/>
          </p:cNvPicPr>
          <p:nvPr/>
        </p:nvPicPr>
        <p:blipFill>
          <a:blip r:embed="rId2"/>
          <a:stretch>
            <a:fillRect/>
          </a:stretch>
        </p:blipFill>
        <p:spPr>
          <a:xfrm>
            <a:off x="1043608" y="3691951"/>
            <a:ext cx="6493751" cy="2860883"/>
          </a:xfrm>
          <a:prstGeom prst="rect">
            <a:avLst/>
          </a:prstGeom>
        </p:spPr>
      </p:pic>
      <p:sp>
        <p:nvSpPr>
          <p:cNvPr id="5" name="文本框 4">
            <a:extLst>
              <a:ext uri="{FF2B5EF4-FFF2-40B4-BE49-F238E27FC236}">
                <a16:creationId xmlns:a16="http://schemas.microsoft.com/office/drawing/2014/main" id="{9D3F5D8C-3159-458F-9A39-598A29CCF105}"/>
              </a:ext>
            </a:extLst>
          </p:cNvPr>
          <p:cNvSpPr txBox="1"/>
          <p:nvPr/>
        </p:nvSpPr>
        <p:spPr>
          <a:xfrm>
            <a:off x="3275856" y="6488668"/>
            <a:ext cx="2592288" cy="369332"/>
          </a:xfrm>
          <a:prstGeom prst="rect">
            <a:avLst/>
          </a:prstGeom>
          <a:noFill/>
        </p:spPr>
        <p:txBody>
          <a:bodyPr wrap="square" rtlCol="0">
            <a:spAutoFit/>
          </a:bodyPr>
          <a:lstStyle/>
          <a:p>
            <a:r>
              <a:rPr lang="zh-CN" altLang="en-US" b="1" dirty="0"/>
              <a:t>经典</a:t>
            </a:r>
            <a:r>
              <a:rPr lang="en-US" altLang="zh-CN" b="1" dirty="0"/>
              <a:t>RBM</a:t>
            </a:r>
            <a:r>
              <a:rPr lang="zh-CN" altLang="en-US" b="1" dirty="0"/>
              <a:t>网络模型</a:t>
            </a:r>
          </a:p>
        </p:txBody>
      </p:sp>
      <p:sp>
        <p:nvSpPr>
          <p:cNvPr id="7" name="标题 1">
            <a:extLst>
              <a:ext uri="{FF2B5EF4-FFF2-40B4-BE49-F238E27FC236}">
                <a16:creationId xmlns:a16="http://schemas.microsoft.com/office/drawing/2014/main" id="{27BA3398-8EE8-4B29-AB3C-B329F0EA492A}"/>
              </a:ext>
            </a:extLst>
          </p:cNvPr>
          <p:cNvSpPr>
            <a:spLocks noGrp="1" noChangeArrowheads="1"/>
          </p:cNvSpPr>
          <p:nvPr>
            <p:ph type="title"/>
          </p:nvPr>
        </p:nvSpPr>
        <p:spPr>
          <a:xfrm>
            <a:off x="457200" y="529431"/>
            <a:ext cx="8229600" cy="595313"/>
          </a:xfrm>
        </p:spPr>
        <p:txBody>
          <a:bodyPr/>
          <a:lstStyle/>
          <a:p>
            <a:r>
              <a:rPr lang="en-US" altLang="zh-CN" sz="3200" b="1" dirty="0">
                <a:effectLst>
                  <a:outerShdw blurRad="38100" dist="38100" dir="2700000" algn="tl">
                    <a:srgbClr val="000000">
                      <a:alpha val="43137"/>
                    </a:srgbClr>
                  </a:outerShdw>
                </a:effectLst>
                <a:latin typeface="+mj-ea"/>
              </a:rPr>
              <a:t>9.2.1</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RBM</a:t>
            </a:r>
            <a:r>
              <a:rPr lang="zh-CN" altLang="en-US" sz="3200" b="1" dirty="0">
                <a:effectLst>
                  <a:outerShdw blurRad="38100" dist="38100" dir="2700000" algn="tl">
                    <a:srgbClr val="000000">
                      <a:alpha val="43137"/>
                    </a:srgbClr>
                  </a:outerShdw>
                </a:effectLst>
                <a:latin typeface="+mj-ea"/>
              </a:rPr>
              <a:t>的定义</a:t>
            </a:r>
          </a:p>
        </p:txBody>
      </p:sp>
    </p:spTree>
    <p:extLst>
      <p:ext uri="{BB962C8B-B14F-4D97-AF65-F5344CB8AC3E}">
        <p14:creationId xmlns:p14="http://schemas.microsoft.com/office/powerpoint/2010/main" val="968728517"/>
      </p:ext>
    </p:extLst>
  </p:cSld>
  <p:clrMapOvr>
    <a:masterClrMapping/>
  </p:clrMapOvr>
  <p:transition>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6ADC834-F30B-4638-AA6D-ED66E4D3E79B}"/>
              </a:ext>
            </a:extLst>
          </p:cNvPr>
          <p:cNvSpPr txBox="1"/>
          <p:nvPr/>
        </p:nvSpPr>
        <p:spPr>
          <a:xfrm>
            <a:off x="755576" y="1844824"/>
            <a:ext cx="7848872" cy="4708981"/>
          </a:xfrm>
          <a:prstGeom prst="rect">
            <a:avLst/>
          </a:prstGeom>
          <a:noFill/>
        </p:spPr>
        <p:txBody>
          <a:bodyPr wrap="square" rtlCol="0">
            <a:spAutoFit/>
          </a:bodyPr>
          <a:lstStyle/>
          <a:p>
            <a:r>
              <a:rPr lang="en-US" altLang="zh-CN" sz="2000" b="1" dirty="0"/>
              <a:t>RBM</a:t>
            </a:r>
            <a:r>
              <a:rPr lang="zh-CN" altLang="en-US" sz="2000" b="1" dirty="0"/>
              <a:t>定义具有三个要诀：</a:t>
            </a:r>
            <a:r>
              <a:rPr lang="en-US" altLang="zh-CN" sz="2000" b="1" dirty="0"/>
              <a:t>1</a:t>
            </a:r>
            <a:r>
              <a:rPr lang="zh-CN" altLang="en-US" sz="2000" b="1" dirty="0"/>
              <a:t>）</a:t>
            </a:r>
            <a:r>
              <a:rPr lang="zh-CN" altLang="en-US" sz="2000" b="1" dirty="0">
                <a:solidFill>
                  <a:srgbClr val="FF0000"/>
                </a:solidFill>
              </a:rPr>
              <a:t>两层结构图，可视层和隐藏层</a:t>
            </a:r>
            <a:r>
              <a:rPr lang="zh-CN" altLang="en-US" sz="2000" b="1" dirty="0"/>
              <a:t>；</a:t>
            </a:r>
            <a:r>
              <a:rPr lang="en-US" altLang="zh-CN" sz="2000" b="1" dirty="0"/>
              <a:t>2</a:t>
            </a:r>
            <a:r>
              <a:rPr lang="zh-CN" altLang="en-US" sz="2000" b="1" dirty="0"/>
              <a:t>）</a:t>
            </a:r>
            <a:r>
              <a:rPr lang="zh-CN" altLang="en-US" sz="2000" b="1" dirty="0">
                <a:solidFill>
                  <a:srgbClr val="FF0000"/>
                </a:solidFill>
              </a:rPr>
              <a:t>同层无边，上下层全连接</a:t>
            </a:r>
            <a:r>
              <a:rPr lang="zh-CN" altLang="en-US" sz="2000" b="1" dirty="0"/>
              <a:t>；</a:t>
            </a:r>
            <a:r>
              <a:rPr lang="en-US" altLang="zh-CN" sz="2000" b="1" dirty="0"/>
              <a:t>3</a:t>
            </a:r>
            <a:r>
              <a:rPr lang="zh-CN" altLang="en-US" sz="2000" b="1" dirty="0"/>
              <a:t>）</a:t>
            </a:r>
            <a:r>
              <a:rPr lang="zh-CN" altLang="en-US" sz="2000" b="1" dirty="0">
                <a:solidFill>
                  <a:srgbClr val="FF0000"/>
                </a:solidFill>
              </a:rPr>
              <a:t>二值状态值，前向反馈和逆向传播求权参</a:t>
            </a:r>
            <a:r>
              <a:rPr lang="zh-CN" altLang="en-US" sz="2000" b="1" dirty="0"/>
              <a:t>。</a:t>
            </a:r>
            <a:endParaRPr lang="en-US" altLang="zh-CN" sz="2000" b="1" dirty="0"/>
          </a:p>
          <a:p>
            <a:endParaRPr lang="en-US" altLang="zh-CN" sz="2000" b="1" dirty="0"/>
          </a:p>
          <a:p>
            <a:pPr marL="342900" indent="-342900">
              <a:buFont typeface="Wingdings" panose="05000000000000000000" pitchFamily="2" charset="2"/>
              <a:buChar char="Ø"/>
            </a:pPr>
            <a:r>
              <a:rPr lang="zh-CN" altLang="en-US" sz="2000" b="1" dirty="0"/>
              <a:t>定义具体描述如下：</a:t>
            </a:r>
            <a:endParaRPr lang="en-US" altLang="zh-CN" sz="2000" b="1" dirty="0"/>
          </a:p>
          <a:p>
            <a:endParaRPr lang="en-US" altLang="zh-CN" sz="2000" b="1" dirty="0"/>
          </a:p>
          <a:p>
            <a:r>
              <a:rPr lang="en-US" altLang="zh-CN" sz="2000" b="1" dirty="0"/>
              <a:t>        </a:t>
            </a:r>
            <a:r>
              <a:rPr lang="en-US" altLang="zh-CN" sz="2000" dirty="0"/>
              <a:t>RBM</a:t>
            </a:r>
            <a:r>
              <a:rPr lang="zh-CN" altLang="en-US" sz="2000" dirty="0"/>
              <a:t>包含两个层，</a:t>
            </a:r>
            <a:r>
              <a:rPr lang="zh-CN" altLang="en-US" sz="2000" b="1" dirty="0">
                <a:solidFill>
                  <a:srgbClr val="FF0000"/>
                </a:solidFill>
              </a:rPr>
              <a:t>可见层</a:t>
            </a:r>
            <a:r>
              <a:rPr lang="zh-CN" altLang="en-US" sz="2000" dirty="0"/>
              <a:t>和</a:t>
            </a:r>
            <a:r>
              <a:rPr lang="zh-CN" altLang="en-US" sz="2000" b="1" dirty="0">
                <a:solidFill>
                  <a:srgbClr val="FF0000"/>
                </a:solidFill>
              </a:rPr>
              <a:t>隐藏层</a:t>
            </a:r>
            <a:r>
              <a:rPr lang="zh-CN" altLang="en-US" sz="2000" dirty="0"/>
              <a:t>。神经元之间的连接具有如下特点：</a:t>
            </a:r>
            <a:r>
              <a:rPr lang="zh-CN" altLang="en-US" sz="2000" b="1" dirty="0">
                <a:solidFill>
                  <a:srgbClr val="00B0F0"/>
                </a:solidFill>
              </a:rPr>
              <a:t>层内无连接，层间全连接，显然</a:t>
            </a:r>
            <a:r>
              <a:rPr lang="en-US" altLang="zh-CN" sz="2000" b="1" dirty="0">
                <a:solidFill>
                  <a:srgbClr val="00B0F0"/>
                </a:solidFill>
              </a:rPr>
              <a:t>RBM</a:t>
            </a:r>
            <a:r>
              <a:rPr lang="zh-CN" altLang="en-US" sz="2000" b="1" dirty="0">
                <a:solidFill>
                  <a:srgbClr val="00B0F0"/>
                </a:solidFill>
              </a:rPr>
              <a:t>对应的图是一个二分图</a:t>
            </a:r>
            <a:r>
              <a:rPr lang="zh-CN" altLang="en-US" sz="2000" dirty="0"/>
              <a:t>。一般来说，可见层单元用来描述观察数据的一个方面或一个特征，而隐藏层单元的意义一般来说并不明确，可以看作特征提取层。</a:t>
            </a:r>
            <a:r>
              <a:rPr lang="en-US" altLang="zh-CN" sz="2000" dirty="0"/>
              <a:t>RBM</a:t>
            </a:r>
            <a:r>
              <a:rPr lang="zh-CN" altLang="en-US" sz="2000" dirty="0"/>
              <a:t>和</a:t>
            </a:r>
            <a:r>
              <a:rPr lang="en-US" altLang="zh-CN" sz="2000" dirty="0"/>
              <a:t>BM</a:t>
            </a:r>
            <a:r>
              <a:rPr lang="zh-CN" altLang="en-US" sz="2000" dirty="0"/>
              <a:t>的不同之处在于，</a:t>
            </a:r>
            <a:r>
              <a:rPr lang="en-US" altLang="zh-CN" sz="2000" dirty="0"/>
              <a:t>BM</a:t>
            </a:r>
            <a:r>
              <a:rPr lang="zh-CN" altLang="en-US" sz="2000" dirty="0"/>
              <a:t>允许层内神经元之间有连接，而</a:t>
            </a:r>
            <a:r>
              <a:rPr lang="en-US" altLang="zh-CN" sz="2000" dirty="0"/>
              <a:t>RBM</a:t>
            </a:r>
            <a:r>
              <a:rPr lang="zh-CN" altLang="en-US" sz="2000" dirty="0"/>
              <a:t>则要求层内神经元之间没有连接，因此</a:t>
            </a:r>
            <a:r>
              <a:rPr lang="en-US" altLang="zh-CN" sz="2000" dirty="0"/>
              <a:t>RBM</a:t>
            </a:r>
            <a:r>
              <a:rPr lang="zh-CN" altLang="en-US" sz="2000" dirty="0"/>
              <a:t>的性质：</a:t>
            </a:r>
            <a:r>
              <a:rPr lang="zh-CN" altLang="en-US" sz="2000" b="1" dirty="0">
                <a:solidFill>
                  <a:srgbClr val="FF0000"/>
                </a:solidFill>
              </a:rPr>
              <a:t>当给定可见层神经元的状态时，各隐藏层神经元的激活条件独立；反之当给定隐藏层神经元的状态是，可见层神经元的激活也条件独立。</a:t>
            </a:r>
            <a:endParaRPr lang="en-US" altLang="zh-CN" sz="2000" b="1" dirty="0">
              <a:solidFill>
                <a:srgbClr val="FF0000"/>
              </a:solidFill>
            </a:endParaRPr>
          </a:p>
          <a:p>
            <a:endParaRPr lang="zh-CN" altLang="en-US" sz="2000" b="1" dirty="0"/>
          </a:p>
        </p:txBody>
      </p:sp>
      <p:sp>
        <p:nvSpPr>
          <p:cNvPr id="4" name="标题 1">
            <a:extLst>
              <a:ext uri="{FF2B5EF4-FFF2-40B4-BE49-F238E27FC236}">
                <a16:creationId xmlns:a16="http://schemas.microsoft.com/office/drawing/2014/main" id="{E86AEE29-5F1C-4862-A3BB-2D3B85DAF058}"/>
              </a:ext>
            </a:extLst>
          </p:cNvPr>
          <p:cNvSpPr>
            <a:spLocks noGrp="1" noChangeArrowheads="1"/>
          </p:cNvSpPr>
          <p:nvPr>
            <p:ph type="title"/>
          </p:nvPr>
        </p:nvSpPr>
        <p:spPr>
          <a:xfrm>
            <a:off x="457200" y="529431"/>
            <a:ext cx="8229600" cy="595313"/>
          </a:xfrm>
        </p:spPr>
        <p:txBody>
          <a:bodyPr/>
          <a:lstStyle/>
          <a:p>
            <a:r>
              <a:rPr lang="en-US" altLang="zh-CN" sz="3200" b="1" dirty="0">
                <a:effectLst>
                  <a:outerShdw blurRad="38100" dist="38100" dir="2700000" algn="tl">
                    <a:srgbClr val="000000">
                      <a:alpha val="43137"/>
                    </a:srgbClr>
                  </a:outerShdw>
                </a:effectLst>
                <a:latin typeface="+mj-ea"/>
              </a:rPr>
              <a:t>9.2.1</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RBM</a:t>
            </a:r>
            <a:r>
              <a:rPr lang="zh-CN" altLang="en-US" sz="3200" b="1" dirty="0">
                <a:effectLst>
                  <a:outerShdw blurRad="38100" dist="38100" dir="2700000" algn="tl">
                    <a:srgbClr val="000000">
                      <a:alpha val="43137"/>
                    </a:srgbClr>
                  </a:outerShdw>
                </a:effectLst>
                <a:latin typeface="+mj-ea"/>
              </a:rPr>
              <a:t>的定义</a:t>
            </a:r>
          </a:p>
        </p:txBody>
      </p:sp>
    </p:spTree>
    <p:extLst>
      <p:ext uri="{BB962C8B-B14F-4D97-AF65-F5344CB8AC3E}">
        <p14:creationId xmlns:p14="http://schemas.microsoft.com/office/powerpoint/2010/main" val="551849519"/>
      </p:ext>
    </p:extLst>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244F2F8-D34E-4CAB-9F18-6FF70F2D600E}"/>
              </a:ext>
            </a:extLst>
          </p:cNvPr>
          <p:cNvPicPr>
            <a:picLocks noChangeAspect="1"/>
          </p:cNvPicPr>
          <p:nvPr/>
        </p:nvPicPr>
        <p:blipFill>
          <a:blip r:embed="rId2"/>
          <a:stretch>
            <a:fillRect/>
          </a:stretch>
        </p:blipFill>
        <p:spPr>
          <a:xfrm>
            <a:off x="3131840" y="2373892"/>
            <a:ext cx="2193088" cy="2697110"/>
          </a:xfrm>
          <a:prstGeom prst="rect">
            <a:avLst/>
          </a:prstGeom>
        </p:spPr>
      </p:pic>
      <p:sp>
        <p:nvSpPr>
          <p:cNvPr id="4" name="文本框 3">
            <a:extLst>
              <a:ext uri="{FF2B5EF4-FFF2-40B4-BE49-F238E27FC236}">
                <a16:creationId xmlns:a16="http://schemas.microsoft.com/office/drawing/2014/main" id="{F3B5D92E-8208-4139-AB0D-76096731CB05}"/>
              </a:ext>
            </a:extLst>
          </p:cNvPr>
          <p:cNvSpPr txBox="1"/>
          <p:nvPr/>
        </p:nvSpPr>
        <p:spPr>
          <a:xfrm>
            <a:off x="481641" y="1644196"/>
            <a:ext cx="8208912" cy="707886"/>
          </a:xfrm>
          <a:prstGeom prst="rect">
            <a:avLst/>
          </a:prstGeom>
          <a:noFill/>
        </p:spPr>
        <p:txBody>
          <a:bodyPr wrap="square" rtlCol="0">
            <a:spAutoFit/>
          </a:bodyPr>
          <a:lstStyle/>
          <a:p>
            <a:r>
              <a:rPr lang="en-US" altLang="zh-CN" sz="2000" b="1" dirty="0"/>
              <a:t>RBM</a:t>
            </a:r>
            <a:r>
              <a:rPr lang="zh-CN" altLang="en-US" sz="2000" b="1" dirty="0"/>
              <a:t>是有两个层的浅层神经网络，它是组成深度置信网络的基础部件。</a:t>
            </a:r>
            <a:r>
              <a:rPr lang="en-US" altLang="zh-CN" sz="2000" b="1" dirty="0">
                <a:solidFill>
                  <a:srgbClr val="FF0000"/>
                </a:solidFill>
              </a:rPr>
              <a:t>RBM</a:t>
            </a:r>
            <a:r>
              <a:rPr lang="zh-CN" altLang="en-US" sz="2000" b="1" dirty="0">
                <a:solidFill>
                  <a:srgbClr val="FF0000"/>
                </a:solidFill>
              </a:rPr>
              <a:t>的第一个层称为可见层，又称输入层，而第二个层是隐藏层。</a:t>
            </a:r>
          </a:p>
        </p:txBody>
      </p:sp>
      <p:sp>
        <p:nvSpPr>
          <p:cNvPr id="5" name="文本框 4">
            <a:extLst>
              <a:ext uri="{FF2B5EF4-FFF2-40B4-BE49-F238E27FC236}">
                <a16:creationId xmlns:a16="http://schemas.microsoft.com/office/drawing/2014/main" id="{09B9A0E2-BC5B-4746-9F67-BD37D5641CB4}"/>
              </a:ext>
            </a:extLst>
          </p:cNvPr>
          <p:cNvSpPr txBox="1"/>
          <p:nvPr/>
        </p:nvSpPr>
        <p:spPr>
          <a:xfrm>
            <a:off x="359532" y="4949785"/>
            <a:ext cx="8784468" cy="1908215"/>
          </a:xfrm>
          <a:prstGeom prst="rect">
            <a:avLst/>
          </a:prstGeom>
          <a:noFill/>
        </p:spPr>
        <p:txBody>
          <a:bodyPr wrap="square" rtlCol="0">
            <a:spAutoFit/>
          </a:bodyPr>
          <a:lstStyle/>
          <a:p>
            <a:r>
              <a:rPr lang="zh-CN" altLang="en-US" sz="2000" b="1" dirty="0"/>
              <a:t>上图中每个圆圈都是一个与神经元相似的单元，称为</a:t>
            </a:r>
            <a:r>
              <a:rPr lang="zh-CN" altLang="en-US" sz="2000" b="1" i="1" dirty="0">
                <a:solidFill>
                  <a:srgbClr val="FF0000"/>
                </a:solidFill>
              </a:rPr>
              <a:t>节点</a:t>
            </a:r>
            <a:r>
              <a:rPr lang="zh-CN" altLang="en-US" sz="2000" b="1" dirty="0"/>
              <a:t>，运算在节点中进行。一个层中的节点与另一层中的所有节点分别连接，但与同一层中的其他节点并不相连。即</a:t>
            </a:r>
            <a:r>
              <a:rPr lang="zh-CN" altLang="en-US" sz="2000" b="1" dirty="0">
                <a:solidFill>
                  <a:srgbClr val="FF0000"/>
                </a:solidFill>
              </a:rPr>
              <a:t>层内部不存在通信</a:t>
            </a:r>
            <a:r>
              <a:rPr lang="zh-CN" altLang="en-US" sz="2000" b="1" dirty="0"/>
              <a:t>－这就是受限玻尔兹曼机被受限原因。每个节点对输入进行处理和运算，判定是否继续传输输入的数据，而这种判定一开始是随机的。</a:t>
            </a:r>
            <a:r>
              <a:rPr lang="en-US" altLang="zh-CN" sz="2000" b="1" dirty="0"/>
              <a:t>(</a:t>
            </a:r>
            <a:r>
              <a:rPr lang="zh-CN" altLang="en-US" sz="2000" b="1" dirty="0"/>
              <a:t>在此处指</a:t>
            </a:r>
            <a:r>
              <a:rPr lang="zh-CN" altLang="en-US" sz="2000" b="1" dirty="0">
                <a:solidFill>
                  <a:srgbClr val="FF0000"/>
                </a:solidFill>
              </a:rPr>
              <a:t>与输入相乘的初始系数是随机生成的</a:t>
            </a:r>
            <a:r>
              <a:rPr lang="en-US" altLang="zh-CN" sz="2000" b="1" dirty="0"/>
              <a:t>)</a:t>
            </a:r>
          </a:p>
          <a:p>
            <a:endParaRPr lang="zh-CN" altLang="en-US" dirty="0"/>
          </a:p>
        </p:txBody>
      </p:sp>
      <p:sp>
        <p:nvSpPr>
          <p:cNvPr id="6" name="标题 1">
            <a:extLst>
              <a:ext uri="{FF2B5EF4-FFF2-40B4-BE49-F238E27FC236}">
                <a16:creationId xmlns:a16="http://schemas.microsoft.com/office/drawing/2014/main" id="{1D6EDDA2-9052-4EA3-B4EB-C2BF9DF06173}"/>
              </a:ext>
            </a:extLst>
          </p:cNvPr>
          <p:cNvSpPr>
            <a:spLocks noGrp="1" noChangeArrowheads="1"/>
          </p:cNvSpPr>
          <p:nvPr>
            <p:ph type="title"/>
          </p:nvPr>
        </p:nvSpPr>
        <p:spPr>
          <a:xfrm>
            <a:off x="457200" y="529431"/>
            <a:ext cx="8229600" cy="595313"/>
          </a:xfrm>
        </p:spPr>
        <p:txBody>
          <a:bodyPr/>
          <a:lstStyle/>
          <a:p>
            <a:r>
              <a:rPr lang="en-US" altLang="zh-CN" sz="3200" b="1" dirty="0">
                <a:effectLst>
                  <a:outerShdw blurRad="38100" dist="38100" dir="2700000" algn="tl">
                    <a:srgbClr val="000000">
                      <a:alpha val="43137"/>
                    </a:srgbClr>
                  </a:outerShdw>
                </a:effectLst>
                <a:latin typeface="+mj-ea"/>
              </a:rPr>
              <a:t>9.2.2</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RBM</a:t>
            </a:r>
            <a:r>
              <a:rPr lang="zh-CN" altLang="en-US" sz="3200" b="1" dirty="0">
                <a:effectLst>
                  <a:outerShdw blurRad="38100" dist="38100" dir="2700000" algn="tl">
                    <a:srgbClr val="000000">
                      <a:alpha val="43137"/>
                    </a:srgbClr>
                  </a:outerShdw>
                </a:effectLst>
                <a:latin typeface="+mj-ea"/>
              </a:rPr>
              <a:t>的学习过程</a:t>
            </a:r>
          </a:p>
        </p:txBody>
      </p:sp>
    </p:spTree>
    <p:extLst>
      <p:ext uri="{BB962C8B-B14F-4D97-AF65-F5344CB8AC3E}">
        <p14:creationId xmlns:p14="http://schemas.microsoft.com/office/powerpoint/2010/main" val="3837632147"/>
      </p:ext>
    </p:extLst>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eplearning4j">
            <a:extLst>
              <a:ext uri="{FF2B5EF4-FFF2-40B4-BE49-F238E27FC236}">
                <a16:creationId xmlns:a16="http://schemas.microsoft.com/office/drawing/2014/main" id="{D566F2CD-B8CF-4AAC-B373-565BFE6B2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547144"/>
            <a:ext cx="4314825" cy="353377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16282061-985F-4E40-8E0D-CA85591E7822}"/>
              </a:ext>
            </a:extLst>
          </p:cNvPr>
          <p:cNvSpPr txBox="1"/>
          <p:nvPr/>
        </p:nvSpPr>
        <p:spPr>
          <a:xfrm>
            <a:off x="750404" y="5080919"/>
            <a:ext cx="7936396" cy="1015663"/>
          </a:xfrm>
          <a:prstGeom prst="rect">
            <a:avLst/>
          </a:prstGeom>
          <a:noFill/>
        </p:spPr>
        <p:txBody>
          <a:bodyPr wrap="square" rtlCol="0">
            <a:spAutoFit/>
          </a:bodyPr>
          <a:lstStyle/>
          <a:p>
            <a:r>
              <a:rPr lang="zh-CN" altLang="en-US" sz="2000" b="1" dirty="0"/>
              <a:t>如图展示的单个像素值</a:t>
            </a:r>
            <a:r>
              <a:rPr lang="en-US" altLang="zh-CN" sz="2000" b="1" i="1" dirty="0"/>
              <a:t>x</a:t>
            </a:r>
            <a:r>
              <a:rPr lang="zh-CN" altLang="en-US" sz="2000" b="1" i="1" dirty="0"/>
              <a:t>是</a:t>
            </a:r>
            <a:r>
              <a:rPr lang="zh-CN" altLang="en-US" sz="2000" b="1" dirty="0"/>
              <a:t>如何通过这一双层网络。</a:t>
            </a:r>
            <a:r>
              <a:rPr lang="zh-CN" altLang="en-US" sz="2000" b="1" dirty="0">
                <a:solidFill>
                  <a:srgbClr val="FF0000"/>
                </a:solidFill>
              </a:rPr>
              <a:t>在隐藏层的节点</a:t>
            </a:r>
            <a:r>
              <a:rPr lang="en-US" altLang="zh-CN" sz="2000" b="1" dirty="0">
                <a:solidFill>
                  <a:srgbClr val="FF0000"/>
                </a:solidFill>
              </a:rPr>
              <a:t>1</a:t>
            </a:r>
            <a:r>
              <a:rPr lang="zh-CN" altLang="en-US" sz="2000" b="1" dirty="0">
                <a:solidFill>
                  <a:srgbClr val="FF0000"/>
                </a:solidFill>
              </a:rPr>
              <a:t>中</a:t>
            </a:r>
            <a:r>
              <a:rPr lang="en-US" altLang="zh-CN" sz="2000" b="1" dirty="0">
                <a:solidFill>
                  <a:srgbClr val="FF0000"/>
                </a:solidFill>
              </a:rPr>
              <a:t>x</a:t>
            </a:r>
            <a:r>
              <a:rPr lang="zh-CN" altLang="en-US" sz="2000" b="1" dirty="0">
                <a:solidFill>
                  <a:srgbClr val="FF0000"/>
                </a:solidFill>
              </a:rPr>
              <a:t>与一个权重相乘，再与所谓的偏差相加。这两步运算的结果输入到激活函数，得到节点的输出</a:t>
            </a:r>
            <a:r>
              <a:rPr lang="zh-CN" altLang="en-US" sz="2000" b="1" dirty="0"/>
              <a:t>，即输入为</a:t>
            </a:r>
            <a:r>
              <a:rPr lang="en-US" altLang="zh-CN" sz="2000" b="1" dirty="0"/>
              <a:t>x</a:t>
            </a:r>
            <a:r>
              <a:rPr lang="zh-CN" altLang="en-US" sz="2000" b="1" dirty="0"/>
              <a:t>时通过节点的信号强度。</a:t>
            </a:r>
          </a:p>
        </p:txBody>
      </p:sp>
      <p:sp>
        <p:nvSpPr>
          <p:cNvPr id="5" name="标题 1">
            <a:extLst>
              <a:ext uri="{FF2B5EF4-FFF2-40B4-BE49-F238E27FC236}">
                <a16:creationId xmlns:a16="http://schemas.microsoft.com/office/drawing/2014/main" id="{CF72F03E-B5EE-4623-A4A7-CE6AB56A509F}"/>
              </a:ext>
            </a:extLst>
          </p:cNvPr>
          <p:cNvSpPr>
            <a:spLocks noGrp="1" noChangeArrowheads="1"/>
          </p:cNvSpPr>
          <p:nvPr>
            <p:ph type="title"/>
          </p:nvPr>
        </p:nvSpPr>
        <p:spPr>
          <a:xfrm>
            <a:off x="457200" y="529431"/>
            <a:ext cx="8229600" cy="595313"/>
          </a:xfrm>
        </p:spPr>
        <p:txBody>
          <a:bodyPr/>
          <a:lstStyle/>
          <a:p>
            <a:r>
              <a:rPr lang="en-US" altLang="zh-CN" sz="3200" b="1" dirty="0">
                <a:effectLst>
                  <a:outerShdw blurRad="38100" dist="38100" dir="2700000" algn="tl">
                    <a:srgbClr val="000000">
                      <a:alpha val="43137"/>
                    </a:srgbClr>
                  </a:outerShdw>
                </a:effectLst>
                <a:latin typeface="+mj-ea"/>
              </a:rPr>
              <a:t>9.2.2</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RBM</a:t>
            </a:r>
            <a:r>
              <a:rPr lang="zh-CN" altLang="en-US" sz="3200" b="1" dirty="0">
                <a:effectLst>
                  <a:outerShdw blurRad="38100" dist="38100" dir="2700000" algn="tl">
                    <a:srgbClr val="000000">
                      <a:alpha val="43137"/>
                    </a:srgbClr>
                  </a:outerShdw>
                </a:effectLst>
                <a:latin typeface="+mj-ea"/>
              </a:rPr>
              <a:t>的学习过程</a:t>
            </a:r>
          </a:p>
        </p:txBody>
      </p:sp>
    </p:spTree>
    <p:extLst>
      <p:ext uri="{BB962C8B-B14F-4D97-AF65-F5344CB8AC3E}">
        <p14:creationId xmlns:p14="http://schemas.microsoft.com/office/powerpoint/2010/main" val="357586569"/>
      </p:ext>
    </p:extLst>
  </p:cSld>
  <p:clrMapOvr>
    <a:masterClrMapping/>
  </p:clrMapOvr>
  <p:transition>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942A26-04DC-4D56-B8B9-2E05ACB9FAF6}"/>
              </a:ext>
            </a:extLst>
          </p:cNvPr>
          <p:cNvPicPr>
            <a:picLocks noChangeAspect="1"/>
          </p:cNvPicPr>
          <p:nvPr/>
        </p:nvPicPr>
        <p:blipFill>
          <a:blip r:embed="rId2"/>
          <a:stretch>
            <a:fillRect/>
          </a:stretch>
        </p:blipFill>
        <p:spPr>
          <a:xfrm>
            <a:off x="1907704" y="1423730"/>
            <a:ext cx="4943475" cy="3581400"/>
          </a:xfrm>
          <a:prstGeom prst="rect">
            <a:avLst/>
          </a:prstGeom>
        </p:spPr>
      </p:pic>
      <p:sp>
        <p:nvSpPr>
          <p:cNvPr id="4" name="文本框 3">
            <a:extLst>
              <a:ext uri="{FF2B5EF4-FFF2-40B4-BE49-F238E27FC236}">
                <a16:creationId xmlns:a16="http://schemas.microsoft.com/office/drawing/2014/main" id="{8DB44044-E84D-4DAF-B7E6-8076DB7BD431}"/>
              </a:ext>
            </a:extLst>
          </p:cNvPr>
          <p:cNvSpPr txBox="1"/>
          <p:nvPr/>
        </p:nvSpPr>
        <p:spPr>
          <a:xfrm>
            <a:off x="683568" y="5005130"/>
            <a:ext cx="8003232" cy="1323439"/>
          </a:xfrm>
          <a:prstGeom prst="rect">
            <a:avLst/>
          </a:prstGeom>
          <a:noFill/>
        </p:spPr>
        <p:txBody>
          <a:bodyPr wrap="square" rtlCol="0">
            <a:spAutoFit/>
          </a:bodyPr>
          <a:lstStyle/>
          <a:p>
            <a:r>
              <a:rPr lang="zh-CN" altLang="en-US" sz="2000" b="1" dirty="0"/>
              <a:t>如图展示</a:t>
            </a:r>
            <a:r>
              <a:rPr lang="zh-CN" altLang="en-US" sz="2000" b="1" dirty="0">
                <a:solidFill>
                  <a:srgbClr val="FF0000"/>
                </a:solidFill>
              </a:rPr>
              <a:t>一个隐藏节点如何整合多项输入</a:t>
            </a:r>
            <a:r>
              <a:rPr lang="zh-CN" altLang="en-US" sz="2000" b="1" dirty="0"/>
              <a:t>。每个</a:t>
            </a:r>
            <a:r>
              <a:rPr lang="en-US" altLang="zh-CN" sz="2000" b="1" dirty="0"/>
              <a:t>x</a:t>
            </a:r>
            <a:r>
              <a:rPr lang="zh-CN" altLang="en-US" sz="2000" b="1" dirty="0"/>
              <a:t>分别与各自的权重相乘，乘积之和再与偏差相加，其结果同样经过激活函数运算得到节点的输出值。由于每个可见节点的输入都被传递至所有的隐藏节点，所以也可将</a:t>
            </a:r>
            <a:r>
              <a:rPr lang="en-US" altLang="zh-CN" sz="2000" b="1" dirty="0"/>
              <a:t>RBM</a:t>
            </a:r>
            <a:r>
              <a:rPr lang="zh-CN" altLang="en-US" sz="2000" b="1" dirty="0"/>
              <a:t>定义为一种对称二分图。</a:t>
            </a:r>
          </a:p>
        </p:txBody>
      </p:sp>
      <p:sp>
        <p:nvSpPr>
          <p:cNvPr id="5" name="标题 1">
            <a:extLst>
              <a:ext uri="{FF2B5EF4-FFF2-40B4-BE49-F238E27FC236}">
                <a16:creationId xmlns:a16="http://schemas.microsoft.com/office/drawing/2014/main" id="{6479A1E5-A0E2-4A6F-ACD4-C64ED6E4B80D}"/>
              </a:ext>
            </a:extLst>
          </p:cNvPr>
          <p:cNvSpPr>
            <a:spLocks noGrp="1" noChangeArrowheads="1"/>
          </p:cNvSpPr>
          <p:nvPr>
            <p:ph type="title"/>
          </p:nvPr>
        </p:nvSpPr>
        <p:spPr>
          <a:xfrm>
            <a:off x="457200" y="529431"/>
            <a:ext cx="8229600" cy="595313"/>
          </a:xfrm>
        </p:spPr>
        <p:txBody>
          <a:bodyPr/>
          <a:lstStyle/>
          <a:p>
            <a:r>
              <a:rPr lang="en-US" altLang="zh-CN" sz="3200" b="1" dirty="0">
                <a:effectLst>
                  <a:outerShdw blurRad="38100" dist="38100" dir="2700000" algn="tl">
                    <a:srgbClr val="000000">
                      <a:alpha val="43137"/>
                    </a:srgbClr>
                  </a:outerShdw>
                </a:effectLst>
                <a:latin typeface="+mj-ea"/>
              </a:rPr>
              <a:t>9.2.2</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RBM</a:t>
            </a:r>
            <a:r>
              <a:rPr lang="zh-CN" altLang="en-US" sz="3200" b="1" dirty="0">
                <a:effectLst>
                  <a:outerShdw blurRad="38100" dist="38100" dir="2700000" algn="tl">
                    <a:srgbClr val="000000">
                      <a:alpha val="43137"/>
                    </a:srgbClr>
                  </a:outerShdw>
                </a:effectLst>
                <a:latin typeface="+mj-ea"/>
              </a:rPr>
              <a:t>的学习过程</a:t>
            </a:r>
          </a:p>
        </p:txBody>
      </p:sp>
    </p:spTree>
    <p:extLst>
      <p:ext uri="{BB962C8B-B14F-4D97-AF65-F5344CB8AC3E}">
        <p14:creationId xmlns:p14="http://schemas.microsoft.com/office/powerpoint/2010/main" val="1781914535"/>
      </p:ext>
    </p:extLst>
  </p:cSld>
  <p:clrMapOvr>
    <a:masterClrMapping/>
  </p:clrMapOvr>
  <p:transition>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58FA779-6F10-46B9-AB9D-D46C52E244F9}"/>
              </a:ext>
            </a:extLst>
          </p:cNvPr>
          <p:cNvPicPr>
            <a:picLocks noChangeAspect="1"/>
          </p:cNvPicPr>
          <p:nvPr/>
        </p:nvPicPr>
        <p:blipFill>
          <a:blip r:embed="rId2"/>
          <a:stretch>
            <a:fillRect/>
          </a:stretch>
        </p:blipFill>
        <p:spPr>
          <a:xfrm>
            <a:off x="2051720" y="1730887"/>
            <a:ext cx="4130694" cy="2634217"/>
          </a:xfrm>
          <a:prstGeom prst="rect">
            <a:avLst/>
          </a:prstGeom>
        </p:spPr>
      </p:pic>
      <p:sp>
        <p:nvSpPr>
          <p:cNvPr id="4" name="文本框 3">
            <a:extLst>
              <a:ext uri="{FF2B5EF4-FFF2-40B4-BE49-F238E27FC236}">
                <a16:creationId xmlns:a16="http://schemas.microsoft.com/office/drawing/2014/main" id="{8C224369-D2FF-4C69-B884-A4EE18269370}"/>
              </a:ext>
            </a:extLst>
          </p:cNvPr>
          <p:cNvSpPr txBox="1"/>
          <p:nvPr/>
        </p:nvSpPr>
        <p:spPr>
          <a:xfrm>
            <a:off x="483296" y="4574243"/>
            <a:ext cx="8229600" cy="1754326"/>
          </a:xfrm>
          <a:prstGeom prst="rect">
            <a:avLst/>
          </a:prstGeom>
          <a:noFill/>
        </p:spPr>
        <p:txBody>
          <a:bodyPr wrap="square" rtlCol="0">
            <a:spAutoFit/>
          </a:bodyPr>
          <a:lstStyle/>
          <a:p>
            <a:r>
              <a:rPr lang="zh-CN" altLang="en-US" b="1" dirty="0"/>
              <a:t>在每个隐藏节点中，</a:t>
            </a:r>
            <a:r>
              <a:rPr lang="zh-CN" altLang="en-US" b="1" dirty="0">
                <a:solidFill>
                  <a:srgbClr val="FF0000"/>
                </a:solidFill>
              </a:rPr>
              <a:t>每个输入</a:t>
            </a:r>
            <a:r>
              <a:rPr lang="en-US" altLang="zh-CN" b="1" dirty="0">
                <a:solidFill>
                  <a:srgbClr val="FF0000"/>
                </a:solidFill>
              </a:rPr>
              <a:t>x</a:t>
            </a:r>
            <a:r>
              <a:rPr lang="zh-CN" altLang="en-US" b="1" dirty="0">
                <a:solidFill>
                  <a:srgbClr val="FF0000"/>
                </a:solidFill>
              </a:rPr>
              <a:t>都会与其对应权重</a:t>
            </a:r>
            <a:r>
              <a:rPr lang="en-US" altLang="zh-CN" b="1" dirty="0">
                <a:solidFill>
                  <a:srgbClr val="FF0000"/>
                </a:solidFill>
              </a:rPr>
              <a:t>w</a:t>
            </a:r>
            <a:r>
              <a:rPr lang="zh-CN" altLang="en-US" b="1" dirty="0">
                <a:solidFill>
                  <a:srgbClr val="FF0000"/>
                </a:solidFill>
              </a:rPr>
              <a:t>相乘</a:t>
            </a:r>
            <a:r>
              <a:rPr lang="zh-CN" altLang="en-US" b="1" dirty="0"/>
              <a:t>。每个输入</a:t>
            </a:r>
            <a:r>
              <a:rPr lang="en-US" altLang="zh-CN" b="1" dirty="0"/>
              <a:t>x</a:t>
            </a:r>
            <a:r>
              <a:rPr lang="zh-CN" altLang="en-US" b="1" dirty="0"/>
              <a:t>会对应三个权重，因此总共有</a:t>
            </a:r>
            <a:r>
              <a:rPr lang="en-US" altLang="zh-CN" b="1" dirty="0"/>
              <a:t>12</a:t>
            </a:r>
            <a:r>
              <a:rPr lang="zh-CN" altLang="en-US" b="1" dirty="0"/>
              <a:t>个权重。两层之间的权重始终都是</a:t>
            </a:r>
            <a:r>
              <a:rPr lang="zh-CN" altLang="en-US" b="1" dirty="0">
                <a:solidFill>
                  <a:srgbClr val="FF0000"/>
                </a:solidFill>
              </a:rPr>
              <a:t>一个行数等于输入节点数、列数等于输出节点数的矩阵</a:t>
            </a:r>
            <a:r>
              <a:rPr lang="zh-CN" altLang="en-US" b="1" dirty="0"/>
              <a:t>。每个隐藏节点会接收四个与对应权重相乘后的输入值。这些乘积之和与一个偏差值相加（至少能强制让一部分节点激活），其结果再经过激活运算得到每个隐藏节点的输出</a:t>
            </a:r>
            <a:r>
              <a:rPr lang="en-US" altLang="zh-CN" b="1" dirty="0"/>
              <a:t>a</a:t>
            </a:r>
            <a:r>
              <a:rPr lang="zh-CN" altLang="en-US" b="1" dirty="0"/>
              <a:t>。</a:t>
            </a:r>
          </a:p>
          <a:p>
            <a:endParaRPr lang="zh-CN" altLang="en-US" b="1" dirty="0"/>
          </a:p>
        </p:txBody>
      </p:sp>
      <p:sp>
        <p:nvSpPr>
          <p:cNvPr id="7" name="标题 1">
            <a:extLst>
              <a:ext uri="{FF2B5EF4-FFF2-40B4-BE49-F238E27FC236}">
                <a16:creationId xmlns:a16="http://schemas.microsoft.com/office/drawing/2014/main" id="{281D08A3-9130-455A-B567-5BEE05474D1D}"/>
              </a:ext>
            </a:extLst>
          </p:cNvPr>
          <p:cNvSpPr>
            <a:spLocks noGrp="1" noChangeArrowheads="1"/>
          </p:cNvSpPr>
          <p:nvPr>
            <p:ph type="title"/>
          </p:nvPr>
        </p:nvSpPr>
        <p:spPr>
          <a:xfrm>
            <a:off x="457200" y="529431"/>
            <a:ext cx="8229600" cy="595313"/>
          </a:xfrm>
        </p:spPr>
        <p:txBody>
          <a:bodyPr/>
          <a:lstStyle/>
          <a:p>
            <a:r>
              <a:rPr lang="en-US" altLang="zh-CN" sz="3200" b="1" dirty="0">
                <a:effectLst>
                  <a:outerShdw blurRad="38100" dist="38100" dir="2700000" algn="tl">
                    <a:srgbClr val="000000">
                      <a:alpha val="43137"/>
                    </a:srgbClr>
                  </a:outerShdw>
                </a:effectLst>
                <a:latin typeface="+mj-ea"/>
              </a:rPr>
              <a:t>9.2.2</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RBM</a:t>
            </a:r>
            <a:r>
              <a:rPr lang="zh-CN" altLang="en-US" sz="3200" b="1" dirty="0">
                <a:effectLst>
                  <a:outerShdw blurRad="38100" dist="38100" dir="2700000" algn="tl">
                    <a:srgbClr val="000000">
                      <a:alpha val="43137"/>
                    </a:srgbClr>
                  </a:outerShdw>
                </a:effectLst>
                <a:latin typeface="+mj-ea"/>
              </a:rPr>
              <a:t>的学习过程</a:t>
            </a:r>
          </a:p>
        </p:txBody>
      </p:sp>
      <p:sp>
        <p:nvSpPr>
          <p:cNvPr id="8" name="矩形 8">
            <a:extLst>
              <a:ext uri="{FF2B5EF4-FFF2-40B4-BE49-F238E27FC236}">
                <a16:creationId xmlns:a16="http://schemas.microsoft.com/office/drawing/2014/main" id="{30AFA887-11D8-457E-B524-9829782852FF}"/>
              </a:ext>
            </a:extLst>
          </p:cNvPr>
          <p:cNvSpPr>
            <a:spLocks noChangeArrowheads="1"/>
          </p:cNvSpPr>
          <p:nvPr/>
        </p:nvSpPr>
        <p:spPr bwMode="auto">
          <a:xfrm>
            <a:off x="-3132856" y="1145530"/>
            <a:ext cx="2288382" cy="24646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ahoma" panose="020B0604030504040204" pitchFamily="34" charset="0"/>
                <a:ea typeface="PMingLiU" panose="02020500000000000000" pitchFamily="18" charset="-120"/>
              </a:defRPr>
            </a:lvl1pPr>
            <a:lvl2pPr marL="742950" indent="-285750">
              <a:defRPr sz="2400">
                <a:solidFill>
                  <a:schemeClr val="tx1"/>
                </a:solidFill>
                <a:latin typeface="Tahoma" panose="020B0604030504040204" pitchFamily="34" charset="0"/>
                <a:ea typeface="PMingLiU" panose="02020500000000000000" pitchFamily="18" charset="-120"/>
              </a:defRPr>
            </a:lvl2pPr>
            <a:lvl3pPr marL="1143000" indent="-228600">
              <a:defRPr sz="2400">
                <a:solidFill>
                  <a:schemeClr val="tx1"/>
                </a:solidFill>
                <a:latin typeface="Tahoma" panose="020B0604030504040204" pitchFamily="34" charset="0"/>
                <a:ea typeface="PMingLiU" panose="02020500000000000000" pitchFamily="18" charset="-120"/>
              </a:defRPr>
            </a:lvl3pPr>
            <a:lvl4pPr marL="1600200" indent="-228600">
              <a:defRPr sz="2400">
                <a:solidFill>
                  <a:schemeClr val="tx1"/>
                </a:solidFill>
                <a:latin typeface="Tahoma" panose="020B0604030504040204" pitchFamily="34" charset="0"/>
                <a:ea typeface="PMingLiU" panose="02020500000000000000" pitchFamily="18" charset="-120"/>
              </a:defRPr>
            </a:lvl4pPr>
            <a:lvl5pPr marL="2057400" indent="-228600">
              <a:defRPr sz="2400">
                <a:solidFill>
                  <a:schemeClr val="tx1"/>
                </a:solidFill>
                <a:latin typeface="Tahoma" panose="020B0604030504040204" pitchFamily="34" charset="0"/>
                <a:ea typeface="PMingLiU" panose="02020500000000000000"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9pPr>
          </a:lstStyle>
          <a:p>
            <a:pPr algn="ctr" defTabSz="685800"/>
            <a:endParaRPr lang="zh-CN" altLang="en-US" sz="1800">
              <a:solidFill>
                <a:srgbClr val="FFFFFF"/>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964688288"/>
      </p:ext>
    </p:extLst>
  </p:cSld>
  <p:clrMapOvr>
    <a:masterClrMapping/>
  </p:clrMapOvr>
  <p:transition>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07527C8-C456-4D24-BE2E-1B9A4A25B541}"/>
              </a:ext>
            </a:extLst>
          </p:cNvPr>
          <p:cNvPicPr>
            <a:picLocks noChangeAspect="1"/>
          </p:cNvPicPr>
          <p:nvPr/>
        </p:nvPicPr>
        <p:blipFill>
          <a:blip r:embed="rId2"/>
          <a:stretch>
            <a:fillRect/>
          </a:stretch>
        </p:blipFill>
        <p:spPr>
          <a:xfrm>
            <a:off x="1763688" y="1772816"/>
            <a:ext cx="5124764" cy="2614240"/>
          </a:xfrm>
          <a:prstGeom prst="rect">
            <a:avLst/>
          </a:prstGeom>
        </p:spPr>
      </p:pic>
      <p:sp>
        <p:nvSpPr>
          <p:cNvPr id="6" name="文本框 5">
            <a:extLst>
              <a:ext uri="{FF2B5EF4-FFF2-40B4-BE49-F238E27FC236}">
                <a16:creationId xmlns:a16="http://schemas.microsoft.com/office/drawing/2014/main" id="{304CFD0F-E844-48A4-95FB-D6636F57337D}"/>
              </a:ext>
            </a:extLst>
          </p:cNvPr>
          <p:cNvSpPr txBox="1"/>
          <p:nvPr/>
        </p:nvSpPr>
        <p:spPr>
          <a:xfrm>
            <a:off x="473188" y="4725144"/>
            <a:ext cx="8388424" cy="923330"/>
          </a:xfrm>
          <a:prstGeom prst="rect">
            <a:avLst/>
          </a:prstGeom>
          <a:noFill/>
        </p:spPr>
        <p:txBody>
          <a:bodyPr wrap="square" rtlCol="0">
            <a:spAutoFit/>
          </a:bodyPr>
          <a:lstStyle/>
          <a:p>
            <a:r>
              <a:rPr lang="zh-CN" altLang="en-US" b="1" dirty="0"/>
              <a:t>如果这两个层属于一个深度神经网络，那么第一隐藏层的输出会成为第二隐藏层的输入，随后再通过任意数量的隐藏层，直至到达最终的分类层。（简单的前馈动作仅能让</a:t>
            </a:r>
            <a:r>
              <a:rPr lang="en-US" altLang="zh-CN" b="1" dirty="0"/>
              <a:t>RBM</a:t>
            </a:r>
            <a:r>
              <a:rPr lang="zh-CN" altLang="en-US" b="1" dirty="0"/>
              <a:t>节点实现</a:t>
            </a:r>
            <a:r>
              <a:rPr lang="zh-CN" altLang="en-US" b="1" dirty="0">
                <a:solidFill>
                  <a:srgbClr val="FF0000"/>
                </a:solidFill>
              </a:rPr>
              <a:t>自动编码器</a:t>
            </a:r>
            <a:r>
              <a:rPr lang="zh-CN" altLang="en-US" b="1" dirty="0"/>
              <a:t>的功能）</a:t>
            </a:r>
          </a:p>
        </p:txBody>
      </p:sp>
      <p:sp>
        <p:nvSpPr>
          <p:cNvPr id="7" name="标题 1">
            <a:extLst>
              <a:ext uri="{FF2B5EF4-FFF2-40B4-BE49-F238E27FC236}">
                <a16:creationId xmlns:a16="http://schemas.microsoft.com/office/drawing/2014/main" id="{281D08A3-9130-455A-B567-5BEE05474D1D}"/>
              </a:ext>
            </a:extLst>
          </p:cNvPr>
          <p:cNvSpPr>
            <a:spLocks noGrp="1" noChangeArrowheads="1"/>
          </p:cNvSpPr>
          <p:nvPr>
            <p:ph type="title"/>
          </p:nvPr>
        </p:nvSpPr>
        <p:spPr>
          <a:xfrm>
            <a:off x="457200" y="529431"/>
            <a:ext cx="8229600" cy="595313"/>
          </a:xfrm>
        </p:spPr>
        <p:txBody>
          <a:bodyPr/>
          <a:lstStyle/>
          <a:p>
            <a:r>
              <a:rPr lang="en-US" altLang="zh-CN" sz="3200" b="1" dirty="0">
                <a:effectLst>
                  <a:outerShdw blurRad="38100" dist="38100" dir="2700000" algn="tl">
                    <a:srgbClr val="000000">
                      <a:alpha val="43137"/>
                    </a:srgbClr>
                  </a:outerShdw>
                </a:effectLst>
                <a:latin typeface="+mj-ea"/>
              </a:rPr>
              <a:t>9.2.2</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RBM</a:t>
            </a:r>
            <a:r>
              <a:rPr lang="zh-CN" altLang="en-US" sz="3200" b="1" dirty="0">
                <a:effectLst>
                  <a:outerShdw blurRad="38100" dist="38100" dir="2700000" algn="tl">
                    <a:srgbClr val="000000">
                      <a:alpha val="43137"/>
                    </a:srgbClr>
                  </a:outerShdw>
                </a:effectLst>
                <a:latin typeface="+mj-ea"/>
              </a:rPr>
              <a:t>的学习过程</a:t>
            </a:r>
          </a:p>
        </p:txBody>
      </p:sp>
    </p:spTree>
    <p:extLst>
      <p:ext uri="{BB962C8B-B14F-4D97-AF65-F5344CB8AC3E}">
        <p14:creationId xmlns:p14="http://schemas.microsoft.com/office/powerpoint/2010/main" val="488749048"/>
      </p:ext>
    </p:extLst>
  </p:cSld>
  <p:clrMapOvr>
    <a:masterClrMapping/>
  </p:clrMapOvr>
  <p:transition>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6931493-DDD1-4835-9A0A-7BCA565BD88F}"/>
              </a:ext>
            </a:extLst>
          </p:cNvPr>
          <p:cNvSpPr/>
          <p:nvPr/>
        </p:nvSpPr>
        <p:spPr>
          <a:xfrm>
            <a:off x="313184" y="1484784"/>
            <a:ext cx="8373616" cy="4970400"/>
          </a:xfrm>
          <a:prstGeom prst="rect">
            <a:avLst/>
          </a:prstGeom>
        </p:spPr>
        <p:txBody>
          <a:bodyPr wrap="square">
            <a:spAutoFit/>
          </a:bodyPr>
          <a:lstStyle/>
          <a:p>
            <a:pPr marL="342900" indent="-342900" algn="just">
              <a:lnSpc>
                <a:spcPts val="2000"/>
              </a:lnSpc>
              <a:spcAft>
                <a:spcPts val="0"/>
              </a:spcAft>
              <a:buFont typeface="Wingdings" panose="05000000000000000000" pitchFamily="2" charset="2"/>
              <a:buChar char="Ø"/>
            </a:pPr>
            <a:r>
              <a:rPr lang="en-US" altLang="zh-CN" sz="2200" b="1" kern="100" dirty="0">
                <a:solidFill>
                  <a:srgbClr val="FF0000"/>
                </a:solidFill>
                <a:latin typeface="Times New Roman" panose="02020603050405020304" pitchFamily="18" charset="0"/>
                <a:cs typeface="Times New Roman" panose="02020603050405020304" pitchFamily="18" charset="0"/>
              </a:rPr>
              <a:t>RBM</a:t>
            </a:r>
            <a:r>
              <a:rPr lang="zh-CN" altLang="zh-CN" sz="2200" b="1" kern="100" dirty="0">
                <a:solidFill>
                  <a:srgbClr val="FF0000"/>
                </a:solidFill>
                <a:latin typeface="Times New Roman" panose="02020603050405020304" pitchFamily="18" charset="0"/>
                <a:cs typeface="Times New Roman" panose="02020603050405020304" pitchFamily="18" charset="0"/>
              </a:rPr>
              <a:t>的权重的学习算法</a:t>
            </a:r>
            <a:r>
              <a:rPr lang="zh-CN" altLang="en-US" sz="2200" b="1" kern="100" dirty="0">
                <a:solidFill>
                  <a:srgbClr val="FF0000"/>
                </a:solidFill>
                <a:latin typeface="Times New Roman" panose="02020603050405020304" pitchFamily="18" charset="0"/>
                <a:cs typeface="Times New Roman" panose="02020603050405020304" pitchFamily="18" charset="0"/>
              </a:rPr>
              <a:t>：</a:t>
            </a:r>
            <a:endParaRPr lang="en-US" altLang="zh-CN" sz="2200" b="1" kern="100" dirty="0">
              <a:solidFill>
                <a:srgbClr val="FF0000"/>
              </a:solidFill>
              <a:latin typeface="Times New Roman" panose="02020603050405020304" pitchFamily="18" charset="0"/>
              <a:cs typeface="Times New Roman" panose="02020603050405020304" pitchFamily="18" charset="0"/>
            </a:endParaRPr>
          </a:p>
          <a:p>
            <a:pPr marL="342900" indent="-342900" algn="just">
              <a:lnSpc>
                <a:spcPts val="2000"/>
              </a:lnSpc>
              <a:spcAft>
                <a:spcPts val="0"/>
              </a:spcAft>
              <a:buFont typeface="Wingdings" panose="05000000000000000000" pitchFamily="2" charset="2"/>
              <a:buChar char="Ø"/>
            </a:pPr>
            <a:endParaRPr lang="en-US" altLang="zh-CN" sz="2200" b="1" kern="100" dirty="0">
              <a:latin typeface="Times New Roman" panose="02020603050405020304" pitchFamily="18" charset="0"/>
              <a:cs typeface="Times New Roman" panose="02020603050405020304" pitchFamily="18" charset="0"/>
            </a:endParaRPr>
          </a:p>
          <a:p>
            <a:pPr indent="304800" algn="just">
              <a:lnSpc>
                <a:spcPts val="2000"/>
              </a:lnSpc>
              <a:spcAft>
                <a:spcPts val="0"/>
              </a:spcAft>
            </a:pPr>
            <a:endParaRPr lang="zh-CN" altLang="zh-CN" sz="2200" b="1" kern="100" dirty="0">
              <a:latin typeface="Calibri" panose="020F0502020204030204" pitchFamily="34" charset="0"/>
              <a:cs typeface="Times New Roman" panose="02020603050405020304" pitchFamily="18" charset="0"/>
            </a:endParaRPr>
          </a:p>
          <a:p>
            <a:pPr indent="304800" algn="just">
              <a:lnSpc>
                <a:spcPts val="2000"/>
              </a:lnSpc>
              <a:spcAft>
                <a:spcPts val="0"/>
              </a:spcAft>
            </a:pPr>
            <a:r>
              <a:rPr lang="en-US" altLang="zh-CN" sz="2200" b="1" kern="100" dirty="0">
                <a:latin typeface="Times New Roman" panose="02020603050405020304" pitchFamily="18" charset="0"/>
                <a:cs typeface="Times New Roman" panose="02020603050405020304" pitchFamily="18" charset="0"/>
              </a:rPr>
              <a:t>1.</a:t>
            </a:r>
            <a:r>
              <a:rPr lang="zh-CN" altLang="zh-CN" sz="2200" b="1" kern="100" dirty="0">
                <a:latin typeface="Times New Roman" panose="02020603050405020304" pitchFamily="18" charset="0"/>
                <a:cs typeface="Times New Roman" panose="02020603050405020304" pitchFamily="18" charset="0"/>
              </a:rPr>
              <a:t>取一个样本数据，把可见变量的状态设置为这个样本数据。随机初始化</a:t>
            </a:r>
            <a:r>
              <a:rPr lang="en-US" altLang="zh-CN" sz="2200" b="1" kern="100" dirty="0">
                <a:latin typeface="Times New Roman" panose="02020603050405020304" pitchFamily="18" charset="0"/>
                <a:cs typeface="Times New Roman" panose="02020603050405020304" pitchFamily="18" charset="0"/>
              </a:rPr>
              <a:t>W</a:t>
            </a:r>
            <a:r>
              <a:rPr lang="zh-CN" altLang="zh-CN" sz="2200" b="1" kern="100" dirty="0">
                <a:latin typeface="Times New Roman" panose="02020603050405020304" pitchFamily="18" charset="0"/>
                <a:cs typeface="Times New Roman" panose="02020603050405020304" pitchFamily="18" charset="0"/>
              </a:rPr>
              <a:t>。</a:t>
            </a:r>
            <a:endParaRPr lang="en-US" altLang="zh-CN" sz="2200" b="1" kern="100" dirty="0">
              <a:latin typeface="Times New Roman" panose="02020603050405020304" pitchFamily="18" charset="0"/>
              <a:cs typeface="Times New Roman" panose="02020603050405020304" pitchFamily="18" charset="0"/>
            </a:endParaRPr>
          </a:p>
          <a:p>
            <a:pPr indent="304800" algn="just">
              <a:lnSpc>
                <a:spcPts val="2000"/>
              </a:lnSpc>
              <a:spcAft>
                <a:spcPts val="0"/>
              </a:spcAft>
            </a:pPr>
            <a:endParaRPr lang="zh-CN" altLang="zh-CN" sz="2200" b="1" kern="100" dirty="0">
              <a:latin typeface="Calibri" panose="020F0502020204030204" pitchFamily="34" charset="0"/>
              <a:cs typeface="Times New Roman" panose="02020603050405020304" pitchFamily="18" charset="0"/>
            </a:endParaRPr>
          </a:p>
          <a:p>
            <a:pPr indent="304800" algn="just">
              <a:lnSpc>
                <a:spcPts val="2000"/>
              </a:lnSpc>
              <a:spcAft>
                <a:spcPts val="0"/>
              </a:spcAft>
            </a:pPr>
            <a:r>
              <a:rPr lang="en-US" altLang="zh-CN" sz="2200" b="1" kern="100" dirty="0">
                <a:latin typeface="Times New Roman" panose="02020603050405020304" pitchFamily="18" charset="0"/>
                <a:cs typeface="Times New Roman" panose="02020603050405020304" pitchFamily="18" charset="0"/>
              </a:rPr>
              <a:t>2.</a:t>
            </a:r>
            <a:r>
              <a:rPr lang="zh-CN" altLang="zh-CN" sz="2200" b="1" kern="100" dirty="0">
                <a:latin typeface="Times New Roman" panose="02020603050405020304" pitchFamily="18" charset="0"/>
                <a:cs typeface="Times New Roman" panose="02020603050405020304" pitchFamily="18" charset="0"/>
              </a:rPr>
              <a:t>根据式</a:t>
            </a:r>
            <a:r>
              <a:rPr lang="en-US" altLang="zh-CN" sz="2200" b="1" kern="100" dirty="0">
                <a:latin typeface="Times New Roman" panose="02020603050405020304" pitchFamily="18" charset="0"/>
                <a:cs typeface="Times New Roman" panose="02020603050405020304" pitchFamily="18" charset="0"/>
              </a:rPr>
              <a:t>(9.12)</a:t>
            </a:r>
            <a:r>
              <a:rPr lang="zh-CN" altLang="zh-CN" sz="2200" b="1" kern="100" dirty="0">
                <a:latin typeface="Times New Roman" panose="02020603050405020304" pitchFamily="18" charset="0"/>
                <a:cs typeface="Times New Roman" panose="02020603050405020304" pitchFamily="18" charset="0"/>
              </a:rPr>
              <a:t>的第一个公式来更新隐藏变量的状态，亦即</a:t>
            </a:r>
            <a:r>
              <a:rPr lang="en-US" altLang="zh-CN" sz="2200" b="1" kern="100" dirty="0" err="1">
                <a:latin typeface="Times New Roman" panose="02020603050405020304" pitchFamily="18" charset="0"/>
                <a:cs typeface="Times New Roman" panose="02020603050405020304" pitchFamily="18" charset="0"/>
              </a:rPr>
              <a:t>h</a:t>
            </a:r>
            <a:r>
              <a:rPr lang="en-US" altLang="zh-CN" sz="2200" b="1" kern="100" baseline="-25000" dirty="0" err="1">
                <a:latin typeface="Times New Roman" panose="02020603050405020304" pitchFamily="18" charset="0"/>
                <a:cs typeface="Times New Roman" panose="02020603050405020304" pitchFamily="18" charset="0"/>
              </a:rPr>
              <a:t>j</a:t>
            </a:r>
            <a:r>
              <a:rPr lang="zh-CN" altLang="zh-CN" sz="2200" b="1" kern="100" dirty="0">
                <a:latin typeface="Times New Roman" panose="02020603050405020304" pitchFamily="18" charset="0"/>
                <a:cs typeface="Times New Roman" panose="02020603050405020304" pitchFamily="18" charset="0"/>
              </a:rPr>
              <a:t>以</a:t>
            </a:r>
            <a:r>
              <a:rPr lang="en-US" altLang="zh-CN" sz="2200" b="1" kern="100" dirty="0">
                <a:latin typeface="Times New Roman" panose="02020603050405020304" pitchFamily="18" charset="0"/>
                <a:cs typeface="Times New Roman" panose="02020603050405020304" pitchFamily="18" charset="0"/>
              </a:rPr>
              <a:t>P(</a:t>
            </a:r>
            <a:r>
              <a:rPr lang="en-US" altLang="zh-CN" sz="2200" b="1" kern="100" dirty="0" err="1">
                <a:latin typeface="Times New Roman" panose="02020603050405020304" pitchFamily="18" charset="0"/>
                <a:cs typeface="Times New Roman" panose="02020603050405020304" pitchFamily="18" charset="0"/>
              </a:rPr>
              <a:t>h</a:t>
            </a:r>
            <a:r>
              <a:rPr lang="en-US" altLang="zh-CN" sz="2200" b="1" kern="100" baseline="-25000" dirty="0" err="1">
                <a:latin typeface="Times New Roman" panose="02020603050405020304" pitchFamily="18" charset="0"/>
                <a:cs typeface="Times New Roman" panose="02020603050405020304" pitchFamily="18" charset="0"/>
              </a:rPr>
              <a:t>j</a:t>
            </a:r>
            <a:r>
              <a:rPr lang="en-US" altLang="zh-CN" sz="2200" b="1" kern="100" dirty="0">
                <a:latin typeface="Times New Roman" panose="02020603050405020304" pitchFamily="18" charset="0"/>
                <a:cs typeface="Times New Roman" panose="02020603050405020304" pitchFamily="18" charset="0"/>
              </a:rPr>
              <a:t>=1|v)</a:t>
            </a:r>
            <a:r>
              <a:rPr lang="zh-CN" altLang="zh-CN" sz="2200" b="1" kern="100" dirty="0">
                <a:latin typeface="Times New Roman" panose="02020603050405020304" pitchFamily="18" charset="0"/>
                <a:cs typeface="Times New Roman" panose="02020603050405020304" pitchFamily="18" charset="0"/>
              </a:rPr>
              <a:t>的概率设置为状态</a:t>
            </a:r>
            <a:r>
              <a:rPr lang="en-US" altLang="zh-CN" sz="2200" b="1" kern="100" dirty="0">
                <a:latin typeface="Times New Roman" panose="02020603050405020304" pitchFamily="18" charset="0"/>
                <a:cs typeface="Times New Roman" panose="02020603050405020304" pitchFamily="18" charset="0"/>
              </a:rPr>
              <a:t>1</a:t>
            </a:r>
            <a:r>
              <a:rPr lang="zh-CN" altLang="zh-CN" sz="2200" b="1" kern="100" dirty="0">
                <a:latin typeface="Times New Roman" panose="02020603050405020304" pitchFamily="18" charset="0"/>
                <a:cs typeface="Times New Roman" panose="02020603050405020304" pitchFamily="18" charset="0"/>
              </a:rPr>
              <a:t>，否则为</a:t>
            </a:r>
            <a:r>
              <a:rPr lang="en-US" altLang="zh-CN" sz="2200" b="1" kern="100" dirty="0">
                <a:latin typeface="Times New Roman" panose="02020603050405020304" pitchFamily="18" charset="0"/>
                <a:cs typeface="Times New Roman" panose="02020603050405020304" pitchFamily="18" charset="0"/>
              </a:rPr>
              <a:t>0</a:t>
            </a:r>
            <a:r>
              <a:rPr lang="zh-CN" altLang="zh-CN" sz="2200" b="1" kern="100" dirty="0">
                <a:latin typeface="Times New Roman" panose="02020603050405020304" pitchFamily="18" charset="0"/>
                <a:cs typeface="Times New Roman" panose="02020603050405020304" pitchFamily="18" charset="0"/>
              </a:rPr>
              <a:t>。然后对于每个边</a:t>
            </a:r>
            <a:r>
              <a:rPr lang="en-US" altLang="zh-CN" sz="2200" b="1" kern="100" dirty="0" err="1">
                <a:latin typeface="Times New Roman" panose="02020603050405020304" pitchFamily="18" charset="0"/>
                <a:cs typeface="Times New Roman" panose="02020603050405020304" pitchFamily="18" charset="0"/>
              </a:rPr>
              <a:t>v</a:t>
            </a:r>
            <a:r>
              <a:rPr lang="en-US" altLang="zh-CN" sz="2200" b="1" kern="100" baseline="-25000" dirty="0" err="1">
                <a:latin typeface="Times New Roman" panose="02020603050405020304" pitchFamily="18" charset="0"/>
                <a:cs typeface="Times New Roman" panose="02020603050405020304" pitchFamily="18" charset="0"/>
              </a:rPr>
              <a:t>i</a:t>
            </a:r>
            <a:r>
              <a:rPr lang="en-US" altLang="zh-CN" sz="2200" b="1" kern="100" dirty="0" err="1">
                <a:latin typeface="Times New Roman" panose="02020603050405020304" pitchFamily="18" charset="0"/>
                <a:cs typeface="Times New Roman" panose="02020603050405020304" pitchFamily="18" charset="0"/>
              </a:rPr>
              <a:t>h</a:t>
            </a:r>
            <a:r>
              <a:rPr lang="en-US" altLang="zh-CN" sz="2200" b="1" kern="100" baseline="-25000" dirty="0" err="1">
                <a:latin typeface="Times New Roman" panose="02020603050405020304" pitchFamily="18" charset="0"/>
                <a:cs typeface="Times New Roman" panose="02020603050405020304" pitchFamily="18" charset="0"/>
              </a:rPr>
              <a:t>j</a:t>
            </a:r>
            <a:r>
              <a:rPr lang="zh-CN" altLang="zh-CN" sz="2200" b="1" kern="100" dirty="0">
                <a:latin typeface="Times New Roman" panose="02020603050405020304" pitchFamily="18" charset="0"/>
                <a:cs typeface="Times New Roman" panose="02020603050405020304" pitchFamily="18" charset="0"/>
              </a:rPr>
              <a:t>，计算</a:t>
            </a:r>
            <a:r>
              <a:rPr lang="en-US" altLang="zh-CN" sz="2200" b="1" kern="100" dirty="0" err="1">
                <a:latin typeface="Times New Roman" panose="02020603050405020304" pitchFamily="18" charset="0"/>
                <a:cs typeface="Times New Roman" panose="02020603050405020304" pitchFamily="18" charset="0"/>
              </a:rPr>
              <a:t>Pdata</a:t>
            </a:r>
            <a:r>
              <a:rPr lang="en-US" altLang="zh-CN" sz="2200" b="1" kern="100" dirty="0">
                <a:latin typeface="Times New Roman" panose="02020603050405020304" pitchFamily="18" charset="0"/>
                <a:cs typeface="Times New Roman" panose="02020603050405020304" pitchFamily="18" charset="0"/>
              </a:rPr>
              <a:t>(</a:t>
            </a:r>
            <a:r>
              <a:rPr lang="en-US" altLang="zh-CN" sz="2200" b="1" kern="100" dirty="0" err="1">
                <a:latin typeface="Times New Roman" panose="02020603050405020304" pitchFamily="18" charset="0"/>
                <a:cs typeface="Times New Roman" panose="02020603050405020304" pitchFamily="18" charset="0"/>
              </a:rPr>
              <a:t>v</a:t>
            </a:r>
            <a:r>
              <a:rPr lang="en-US" altLang="zh-CN" sz="2200" b="1" kern="100" baseline="-25000" dirty="0" err="1">
                <a:latin typeface="Times New Roman" panose="02020603050405020304" pitchFamily="18" charset="0"/>
                <a:cs typeface="Times New Roman" panose="02020603050405020304" pitchFamily="18" charset="0"/>
              </a:rPr>
              <a:t>i</a:t>
            </a:r>
            <a:r>
              <a:rPr lang="en-US" altLang="zh-CN" sz="2200" b="1" kern="100" dirty="0" err="1">
                <a:latin typeface="Times New Roman" panose="02020603050405020304" pitchFamily="18" charset="0"/>
                <a:cs typeface="Times New Roman" panose="02020603050405020304" pitchFamily="18" charset="0"/>
              </a:rPr>
              <a:t>h</a:t>
            </a:r>
            <a:r>
              <a:rPr lang="en-US" altLang="zh-CN" sz="2200" b="1" kern="100" baseline="-25000" dirty="0" err="1">
                <a:latin typeface="Times New Roman" panose="02020603050405020304" pitchFamily="18" charset="0"/>
                <a:cs typeface="Times New Roman" panose="02020603050405020304" pitchFamily="18" charset="0"/>
              </a:rPr>
              <a:t>j</a:t>
            </a:r>
            <a:r>
              <a:rPr lang="en-US" altLang="zh-CN" sz="2200" b="1" kern="100" dirty="0">
                <a:latin typeface="Times New Roman" panose="02020603050405020304" pitchFamily="18" charset="0"/>
                <a:cs typeface="Times New Roman" panose="02020603050405020304" pitchFamily="18" charset="0"/>
              </a:rPr>
              <a:t>)=v</a:t>
            </a:r>
            <a:r>
              <a:rPr lang="en-US" altLang="zh-CN" sz="2200" b="1" kern="100" baseline="-25000" dirty="0">
                <a:latin typeface="Times New Roman" panose="02020603050405020304" pitchFamily="18" charset="0"/>
                <a:cs typeface="Times New Roman" panose="02020603050405020304" pitchFamily="18" charset="0"/>
              </a:rPr>
              <a:t>i</a:t>
            </a:r>
            <a:r>
              <a:rPr lang="en-US" altLang="zh-CN" sz="2200" b="1" kern="100" dirty="0">
                <a:latin typeface="Times New Roman" panose="02020603050405020304" pitchFamily="18" charset="0"/>
                <a:cs typeface="Times New Roman" panose="02020603050405020304" pitchFamily="18" charset="0"/>
              </a:rPr>
              <a:t>*</a:t>
            </a:r>
            <a:r>
              <a:rPr lang="en-US" altLang="zh-CN" sz="2200" b="1" kern="100" dirty="0" err="1">
                <a:latin typeface="Times New Roman" panose="02020603050405020304" pitchFamily="18" charset="0"/>
                <a:cs typeface="Times New Roman" panose="02020603050405020304" pitchFamily="18" charset="0"/>
              </a:rPr>
              <a:t>h</a:t>
            </a:r>
            <a:r>
              <a:rPr lang="en-US" altLang="zh-CN" sz="2200" b="1" kern="100" baseline="-25000" dirty="0" err="1">
                <a:latin typeface="Times New Roman" panose="02020603050405020304" pitchFamily="18" charset="0"/>
                <a:cs typeface="Times New Roman" panose="02020603050405020304" pitchFamily="18" charset="0"/>
              </a:rPr>
              <a:t>j</a:t>
            </a:r>
            <a:r>
              <a:rPr lang="en-US" altLang="zh-CN" sz="2200" b="1" kern="100" dirty="0">
                <a:latin typeface="Times New Roman" panose="02020603050405020304" pitchFamily="18" charset="0"/>
                <a:cs typeface="Times New Roman" panose="02020603050405020304" pitchFamily="18" charset="0"/>
              </a:rPr>
              <a:t>(</a:t>
            </a:r>
            <a:r>
              <a:rPr lang="zh-CN" altLang="zh-CN" sz="2200" b="1" kern="100" dirty="0">
                <a:latin typeface="Times New Roman" panose="02020603050405020304" pitchFamily="18" charset="0"/>
                <a:cs typeface="Times New Roman" panose="02020603050405020304" pitchFamily="18" charset="0"/>
              </a:rPr>
              <a:t>注意，</a:t>
            </a:r>
            <a:r>
              <a:rPr lang="en-US" altLang="zh-CN" sz="2200" b="1" kern="100" dirty="0">
                <a:latin typeface="Times New Roman" panose="02020603050405020304" pitchFamily="18" charset="0"/>
                <a:cs typeface="Times New Roman" panose="02020603050405020304" pitchFamily="18" charset="0"/>
              </a:rPr>
              <a:t>v</a:t>
            </a:r>
            <a:r>
              <a:rPr lang="en-US" altLang="zh-CN" sz="2200" b="1" kern="100" baseline="-25000" dirty="0">
                <a:latin typeface="Times New Roman" panose="02020603050405020304" pitchFamily="18" charset="0"/>
                <a:cs typeface="Times New Roman" panose="02020603050405020304" pitchFamily="18" charset="0"/>
              </a:rPr>
              <a:t>i</a:t>
            </a:r>
            <a:r>
              <a:rPr lang="zh-CN" altLang="zh-CN" sz="2200" b="1" kern="100" dirty="0">
                <a:latin typeface="Times New Roman" panose="02020603050405020304" pitchFamily="18" charset="0"/>
                <a:cs typeface="Times New Roman" panose="02020603050405020304" pitchFamily="18" charset="0"/>
              </a:rPr>
              <a:t>和</a:t>
            </a:r>
            <a:r>
              <a:rPr lang="en-US" altLang="zh-CN" sz="2200" b="1" kern="100" dirty="0" err="1">
                <a:latin typeface="Times New Roman" panose="02020603050405020304" pitchFamily="18" charset="0"/>
                <a:cs typeface="Times New Roman" panose="02020603050405020304" pitchFamily="18" charset="0"/>
              </a:rPr>
              <a:t>h</a:t>
            </a:r>
            <a:r>
              <a:rPr lang="en-US" altLang="zh-CN" sz="2200" b="1" kern="100" baseline="-25000" dirty="0" err="1">
                <a:latin typeface="Times New Roman" panose="02020603050405020304" pitchFamily="18" charset="0"/>
                <a:cs typeface="Times New Roman" panose="02020603050405020304" pitchFamily="18" charset="0"/>
              </a:rPr>
              <a:t>j</a:t>
            </a:r>
            <a:r>
              <a:rPr lang="zh-CN" altLang="zh-CN" sz="2200" b="1" kern="100" dirty="0">
                <a:latin typeface="Times New Roman" panose="02020603050405020304" pitchFamily="18" charset="0"/>
                <a:cs typeface="Times New Roman" panose="02020603050405020304" pitchFamily="18" charset="0"/>
              </a:rPr>
              <a:t>的状态都是取</a:t>
            </a:r>
            <a:r>
              <a:rPr lang="en-US" altLang="zh-CN" sz="2200" b="1" kern="100" dirty="0">
                <a:latin typeface="Times New Roman" panose="02020603050405020304" pitchFamily="18" charset="0"/>
                <a:cs typeface="Times New Roman" panose="02020603050405020304" pitchFamily="18" charset="0"/>
              </a:rPr>
              <a:t>{0,1})</a:t>
            </a:r>
            <a:r>
              <a:rPr lang="zh-CN" altLang="zh-CN" sz="2200" b="1" kern="100" dirty="0">
                <a:latin typeface="Times New Roman" panose="02020603050405020304" pitchFamily="18" charset="0"/>
                <a:cs typeface="Times New Roman" panose="02020603050405020304" pitchFamily="18" charset="0"/>
              </a:rPr>
              <a:t>。</a:t>
            </a:r>
            <a:endParaRPr lang="en-US" altLang="zh-CN" sz="2200" b="1" kern="100" dirty="0">
              <a:latin typeface="Times New Roman" panose="02020603050405020304" pitchFamily="18" charset="0"/>
              <a:cs typeface="Times New Roman" panose="02020603050405020304" pitchFamily="18" charset="0"/>
            </a:endParaRPr>
          </a:p>
          <a:p>
            <a:pPr indent="304800" algn="just">
              <a:lnSpc>
                <a:spcPts val="2000"/>
              </a:lnSpc>
              <a:spcAft>
                <a:spcPts val="0"/>
              </a:spcAft>
            </a:pPr>
            <a:endParaRPr lang="zh-CN" altLang="zh-CN" sz="2200" b="1" kern="100" dirty="0">
              <a:latin typeface="Calibri" panose="020F0502020204030204" pitchFamily="34" charset="0"/>
              <a:cs typeface="Times New Roman" panose="02020603050405020304" pitchFamily="18" charset="0"/>
            </a:endParaRPr>
          </a:p>
          <a:p>
            <a:pPr indent="304800" algn="just">
              <a:lnSpc>
                <a:spcPts val="2000"/>
              </a:lnSpc>
              <a:spcAft>
                <a:spcPts val="0"/>
              </a:spcAft>
            </a:pPr>
            <a:r>
              <a:rPr lang="en-US" altLang="zh-CN" sz="2200" b="1" kern="100" dirty="0">
                <a:latin typeface="Times New Roman" panose="02020603050405020304" pitchFamily="18" charset="0"/>
                <a:cs typeface="Times New Roman" panose="02020603050405020304" pitchFamily="18" charset="0"/>
              </a:rPr>
              <a:t>3.</a:t>
            </a:r>
            <a:r>
              <a:rPr lang="zh-CN" altLang="zh-CN" sz="2200" b="1" kern="100" dirty="0">
                <a:latin typeface="Times New Roman" panose="02020603050405020304" pitchFamily="18" charset="0"/>
                <a:cs typeface="Times New Roman" panose="02020603050405020304" pitchFamily="18" charset="0"/>
              </a:rPr>
              <a:t>根据</a:t>
            </a:r>
            <a:r>
              <a:rPr lang="en-US" altLang="zh-CN" sz="2200" b="1" kern="100" dirty="0">
                <a:latin typeface="Times New Roman" panose="02020603050405020304" pitchFamily="18" charset="0"/>
                <a:cs typeface="Times New Roman" panose="02020603050405020304" pitchFamily="18" charset="0"/>
              </a:rPr>
              <a:t>h</a:t>
            </a:r>
            <a:r>
              <a:rPr lang="zh-CN" altLang="zh-CN" sz="2200" b="1" kern="100" dirty="0">
                <a:latin typeface="Times New Roman" panose="02020603050405020304" pitchFamily="18" charset="0"/>
                <a:cs typeface="Times New Roman" panose="02020603050405020304" pitchFamily="18" charset="0"/>
              </a:rPr>
              <a:t>的状态和式</a:t>
            </a:r>
            <a:r>
              <a:rPr lang="en-US" altLang="zh-CN" sz="2200" b="1" kern="100" dirty="0">
                <a:latin typeface="Times New Roman" panose="02020603050405020304" pitchFamily="18" charset="0"/>
                <a:cs typeface="Times New Roman" panose="02020603050405020304" pitchFamily="18" charset="0"/>
              </a:rPr>
              <a:t>(9.12)</a:t>
            </a:r>
            <a:r>
              <a:rPr lang="zh-CN" altLang="zh-CN" sz="2200" b="1" kern="100" dirty="0">
                <a:latin typeface="Times New Roman" panose="02020603050405020304" pitchFamily="18" charset="0"/>
                <a:cs typeface="Times New Roman" panose="02020603050405020304" pitchFamily="18" charset="0"/>
              </a:rPr>
              <a:t>的第二个公式来重构</a:t>
            </a:r>
            <a:r>
              <a:rPr lang="en-US" altLang="zh-CN" sz="2200" b="1" kern="100" dirty="0">
                <a:latin typeface="Times New Roman" panose="02020603050405020304" pitchFamily="18" charset="0"/>
                <a:cs typeface="Times New Roman" panose="02020603050405020304" pitchFamily="18" charset="0"/>
              </a:rPr>
              <a:t>v</a:t>
            </a:r>
            <a:r>
              <a:rPr lang="en-US" altLang="zh-CN" sz="2200" b="1" kern="100" baseline="-25000" dirty="0">
                <a:latin typeface="Times New Roman" panose="02020603050405020304" pitchFamily="18" charset="0"/>
                <a:cs typeface="Times New Roman" panose="02020603050405020304" pitchFamily="18" charset="0"/>
              </a:rPr>
              <a:t>1</a:t>
            </a:r>
            <a:r>
              <a:rPr lang="zh-CN" altLang="zh-CN" sz="2200" b="1" kern="100" dirty="0">
                <a:latin typeface="Times New Roman" panose="02020603050405020304" pitchFamily="18" charset="0"/>
                <a:cs typeface="Times New Roman" panose="02020603050405020304" pitchFamily="18" charset="0"/>
              </a:rPr>
              <a:t>，并且根据</a:t>
            </a:r>
            <a:r>
              <a:rPr lang="en-US" altLang="zh-CN" sz="2200" b="1" kern="100" dirty="0">
                <a:latin typeface="Times New Roman" panose="02020603050405020304" pitchFamily="18" charset="0"/>
                <a:cs typeface="Times New Roman" panose="02020603050405020304" pitchFamily="18" charset="0"/>
              </a:rPr>
              <a:t>v</a:t>
            </a:r>
            <a:r>
              <a:rPr lang="en-US" altLang="zh-CN" sz="2200" b="1" kern="100" baseline="-25000" dirty="0">
                <a:latin typeface="Times New Roman" panose="02020603050405020304" pitchFamily="18" charset="0"/>
                <a:cs typeface="Times New Roman" panose="02020603050405020304" pitchFamily="18" charset="0"/>
              </a:rPr>
              <a:t>1</a:t>
            </a:r>
            <a:r>
              <a:rPr lang="zh-CN" altLang="zh-CN" sz="2200" b="1" kern="100" dirty="0">
                <a:latin typeface="Times New Roman" panose="02020603050405020304" pitchFamily="18" charset="0"/>
                <a:cs typeface="Times New Roman" panose="02020603050405020304" pitchFamily="18" charset="0"/>
              </a:rPr>
              <a:t>和式</a:t>
            </a:r>
            <a:r>
              <a:rPr lang="en-US" altLang="zh-CN" sz="2200" b="1" kern="100" dirty="0">
                <a:latin typeface="Times New Roman" panose="02020603050405020304" pitchFamily="18" charset="0"/>
                <a:cs typeface="Times New Roman" panose="02020603050405020304" pitchFamily="18" charset="0"/>
              </a:rPr>
              <a:t>(9.12)</a:t>
            </a:r>
            <a:r>
              <a:rPr lang="zh-CN" altLang="zh-CN" sz="2200" b="1" kern="100" dirty="0">
                <a:latin typeface="Times New Roman" panose="02020603050405020304" pitchFamily="18" charset="0"/>
                <a:cs typeface="Times New Roman" panose="02020603050405020304" pitchFamily="18" charset="0"/>
              </a:rPr>
              <a:t>的第一个公式来求得</a:t>
            </a:r>
            <a:r>
              <a:rPr lang="en-US" altLang="zh-CN" sz="2200" b="1" kern="100" dirty="0">
                <a:latin typeface="Times New Roman" panose="02020603050405020304" pitchFamily="18" charset="0"/>
                <a:cs typeface="Times New Roman" panose="02020603050405020304" pitchFamily="18" charset="0"/>
              </a:rPr>
              <a:t>h</a:t>
            </a:r>
            <a:r>
              <a:rPr lang="en-US" altLang="zh-CN" sz="2200" b="1" kern="100" baseline="-25000" dirty="0">
                <a:latin typeface="Times New Roman" panose="02020603050405020304" pitchFamily="18" charset="0"/>
                <a:cs typeface="Times New Roman" panose="02020603050405020304" pitchFamily="18" charset="0"/>
              </a:rPr>
              <a:t>1</a:t>
            </a:r>
            <a:r>
              <a:rPr lang="zh-CN" altLang="zh-CN" sz="2200" b="1" kern="100" dirty="0">
                <a:latin typeface="Times New Roman" panose="02020603050405020304" pitchFamily="18" charset="0"/>
                <a:cs typeface="Times New Roman" panose="02020603050405020304" pitchFamily="18" charset="0"/>
              </a:rPr>
              <a:t>，计算</a:t>
            </a:r>
            <a:r>
              <a:rPr lang="en-US" altLang="zh-CN" sz="2200" b="1" kern="100" dirty="0" err="1">
                <a:latin typeface="Times New Roman" panose="02020603050405020304" pitchFamily="18" charset="0"/>
                <a:cs typeface="Times New Roman" panose="02020603050405020304" pitchFamily="18" charset="0"/>
              </a:rPr>
              <a:t>Pmodel</a:t>
            </a:r>
            <a:r>
              <a:rPr lang="en-US" altLang="zh-CN" sz="2200" b="1" kern="100" dirty="0">
                <a:latin typeface="Times New Roman" panose="02020603050405020304" pitchFamily="18" charset="0"/>
                <a:cs typeface="Times New Roman" panose="02020603050405020304" pitchFamily="18" charset="0"/>
              </a:rPr>
              <a:t>(v</a:t>
            </a:r>
            <a:r>
              <a:rPr lang="en-US" altLang="zh-CN" sz="2200" b="1" kern="100" baseline="-25000" dirty="0">
                <a:latin typeface="Times New Roman" panose="02020603050405020304" pitchFamily="18" charset="0"/>
                <a:cs typeface="Times New Roman" panose="02020603050405020304" pitchFamily="18" charset="0"/>
              </a:rPr>
              <a:t>1i</a:t>
            </a:r>
            <a:r>
              <a:rPr lang="en-US" altLang="zh-CN" sz="2200" b="1" kern="100" dirty="0">
                <a:latin typeface="Times New Roman" panose="02020603050405020304" pitchFamily="18" charset="0"/>
                <a:cs typeface="Times New Roman" panose="02020603050405020304" pitchFamily="18" charset="0"/>
              </a:rPr>
              <a:t>h</a:t>
            </a:r>
            <a:r>
              <a:rPr lang="en-US" altLang="zh-CN" sz="2200" b="1" kern="100" baseline="-25000" dirty="0">
                <a:latin typeface="Times New Roman" panose="02020603050405020304" pitchFamily="18" charset="0"/>
                <a:cs typeface="Times New Roman" panose="02020603050405020304" pitchFamily="18" charset="0"/>
              </a:rPr>
              <a:t>1j</a:t>
            </a:r>
            <a:r>
              <a:rPr lang="en-US" altLang="zh-CN" sz="2200" b="1" kern="100" dirty="0">
                <a:latin typeface="Times New Roman" panose="02020603050405020304" pitchFamily="18" charset="0"/>
                <a:cs typeface="Times New Roman" panose="02020603050405020304" pitchFamily="18" charset="0"/>
              </a:rPr>
              <a:t>)=v</a:t>
            </a:r>
            <a:r>
              <a:rPr lang="en-US" altLang="zh-CN" sz="2200" b="1" kern="100" baseline="-25000" dirty="0">
                <a:latin typeface="Times New Roman" panose="02020603050405020304" pitchFamily="18" charset="0"/>
                <a:cs typeface="Times New Roman" panose="02020603050405020304" pitchFamily="18" charset="0"/>
              </a:rPr>
              <a:t>1i</a:t>
            </a:r>
            <a:r>
              <a:rPr lang="en-US" altLang="zh-CN" sz="2200" b="1" kern="100" dirty="0">
                <a:latin typeface="Times New Roman" panose="02020603050405020304" pitchFamily="18" charset="0"/>
                <a:cs typeface="Times New Roman" panose="02020603050405020304" pitchFamily="18" charset="0"/>
              </a:rPr>
              <a:t>*h</a:t>
            </a:r>
            <a:r>
              <a:rPr lang="en-US" altLang="zh-CN" sz="2200" b="1" kern="100" baseline="-25000" dirty="0">
                <a:latin typeface="Times New Roman" panose="02020603050405020304" pitchFamily="18" charset="0"/>
                <a:cs typeface="Times New Roman" panose="02020603050405020304" pitchFamily="18" charset="0"/>
              </a:rPr>
              <a:t>1j</a:t>
            </a:r>
            <a:r>
              <a:rPr lang="zh-CN" altLang="zh-CN" sz="2200" b="1" kern="100" dirty="0">
                <a:latin typeface="Times New Roman" panose="02020603050405020304" pitchFamily="18" charset="0"/>
                <a:cs typeface="Times New Roman" panose="02020603050405020304" pitchFamily="18" charset="0"/>
              </a:rPr>
              <a:t>。</a:t>
            </a:r>
            <a:endParaRPr lang="en-US" altLang="zh-CN" sz="2200" b="1" kern="100" dirty="0">
              <a:latin typeface="Times New Roman" panose="02020603050405020304" pitchFamily="18" charset="0"/>
              <a:cs typeface="Times New Roman" panose="02020603050405020304" pitchFamily="18" charset="0"/>
            </a:endParaRPr>
          </a:p>
          <a:p>
            <a:pPr indent="304800" algn="just">
              <a:lnSpc>
                <a:spcPts val="2000"/>
              </a:lnSpc>
              <a:spcAft>
                <a:spcPts val="0"/>
              </a:spcAft>
            </a:pPr>
            <a:endParaRPr lang="zh-CN" altLang="zh-CN" sz="2200" b="1" kern="100" dirty="0">
              <a:latin typeface="Calibri" panose="020F0502020204030204" pitchFamily="34" charset="0"/>
              <a:cs typeface="Times New Roman" panose="02020603050405020304" pitchFamily="18" charset="0"/>
            </a:endParaRPr>
          </a:p>
          <a:p>
            <a:pPr indent="304800" algn="just">
              <a:lnSpc>
                <a:spcPts val="2000"/>
              </a:lnSpc>
              <a:spcAft>
                <a:spcPts val="0"/>
              </a:spcAft>
            </a:pPr>
            <a:r>
              <a:rPr lang="en-US" altLang="zh-CN" sz="2200" b="1" kern="100" dirty="0">
                <a:latin typeface="Times New Roman" panose="02020603050405020304" pitchFamily="18" charset="0"/>
                <a:cs typeface="Times New Roman" panose="02020603050405020304" pitchFamily="18" charset="0"/>
              </a:rPr>
              <a:t>4.</a:t>
            </a:r>
            <a:r>
              <a:rPr lang="zh-CN" altLang="zh-CN" sz="2200" b="1" kern="100" dirty="0">
                <a:latin typeface="Times New Roman" panose="02020603050405020304" pitchFamily="18" charset="0"/>
                <a:cs typeface="Times New Roman" panose="02020603050405020304" pitchFamily="18" charset="0"/>
              </a:rPr>
              <a:t>更新边</a:t>
            </a:r>
            <a:r>
              <a:rPr lang="en-US" altLang="zh-CN" sz="2200" b="1" kern="100" dirty="0" err="1">
                <a:latin typeface="Times New Roman" panose="02020603050405020304" pitchFamily="18" charset="0"/>
                <a:cs typeface="Times New Roman" panose="02020603050405020304" pitchFamily="18" charset="0"/>
              </a:rPr>
              <a:t>v</a:t>
            </a:r>
            <a:r>
              <a:rPr lang="en-US" altLang="zh-CN" sz="2200" b="1" kern="100" baseline="-25000" dirty="0" err="1">
                <a:latin typeface="Times New Roman" panose="02020603050405020304" pitchFamily="18" charset="0"/>
                <a:cs typeface="Times New Roman" panose="02020603050405020304" pitchFamily="18" charset="0"/>
              </a:rPr>
              <a:t>i</a:t>
            </a:r>
            <a:r>
              <a:rPr lang="en-US" altLang="zh-CN" sz="2200" b="1" kern="100" dirty="0" err="1">
                <a:latin typeface="Times New Roman" panose="02020603050405020304" pitchFamily="18" charset="0"/>
                <a:cs typeface="Times New Roman" panose="02020603050405020304" pitchFamily="18" charset="0"/>
              </a:rPr>
              <a:t>h</a:t>
            </a:r>
            <a:r>
              <a:rPr lang="en-US" altLang="zh-CN" sz="2200" b="1" kern="100" baseline="-25000" dirty="0" err="1">
                <a:latin typeface="Times New Roman" panose="02020603050405020304" pitchFamily="18" charset="0"/>
                <a:cs typeface="Times New Roman" panose="02020603050405020304" pitchFamily="18" charset="0"/>
              </a:rPr>
              <a:t>j</a:t>
            </a:r>
            <a:r>
              <a:rPr lang="zh-CN" altLang="zh-CN" sz="2200" b="1" kern="100" dirty="0">
                <a:latin typeface="Times New Roman" panose="02020603050405020304" pitchFamily="18" charset="0"/>
                <a:cs typeface="Times New Roman" panose="02020603050405020304" pitchFamily="18" charset="0"/>
              </a:rPr>
              <a:t>的权重</a:t>
            </a:r>
            <a:r>
              <a:rPr lang="en-US" altLang="zh-CN" sz="2200" b="1" kern="100" dirty="0" err="1">
                <a:latin typeface="Times New Roman" panose="02020603050405020304" pitchFamily="18" charset="0"/>
                <a:cs typeface="Times New Roman" panose="02020603050405020304" pitchFamily="18" charset="0"/>
              </a:rPr>
              <a:t>W</a:t>
            </a:r>
            <a:r>
              <a:rPr lang="en-US" altLang="zh-CN" sz="2200" b="1" kern="100" baseline="-25000" dirty="0" err="1">
                <a:latin typeface="Times New Roman" panose="02020603050405020304" pitchFamily="18" charset="0"/>
                <a:cs typeface="Times New Roman" panose="02020603050405020304" pitchFamily="18" charset="0"/>
              </a:rPr>
              <a:t>ij</a:t>
            </a:r>
            <a:r>
              <a:rPr lang="zh-CN" altLang="zh-CN" sz="2200" b="1" kern="100" dirty="0">
                <a:latin typeface="Times New Roman" panose="02020603050405020304" pitchFamily="18" charset="0"/>
                <a:cs typeface="Times New Roman" panose="02020603050405020304" pitchFamily="18" charset="0"/>
              </a:rPr>
              <a:t>为</a:t>
            </a:r>
            <a:r>
              <a:rPr lang="en-US" altLang="zh-CN" sz="2200" b="1" kern="100" dirty="0" err="1">
                <a:latin typeface="Times New Roman" panose="02020603050405020304" pitchFamily="18" charset="0"/>
                <a:cs typeface="Times New Roman" panose="02020603050405020304" pitchFamily="18" charset="0"/>
              </a:rPr>
              <a:t>W</a:t>
            </a:r>
            <a:r>
              <a:rPr lang="en-US" altLang="zh-CN" sz="2200" b="1" kern="100" baseline="-25000" dirty="0" err="1">
                <a:latin typeface="Times New Roman" panose="02020603050405020304" pitchFamily="18" charset="0"/>
                <a:cs typeface="Times New Roman" panose="02020603050405020304" pitchFamily="18" charset="0"/>
              </a:rPr>
              <a:t>ij</a:t>
            </a:r>
            <a:r>
              <a:rPr lang="en-US" altLang="zh-CN" sz="2200" b="1" kern="100" dirty="0">
                <a:latin typeface="Times New Roman" panose="02020603050405020304" pitchFamily="18" charset="0"/>
                <a:cs typeface="Times New Roman" panose="02020603050405020304" pitchFamily="18" charset="0"/>
              </a:rPr>
              <a:t>=</a:t>
            </a:r>
            <a:r>
              <a:rPr lang="en-US" altLang="zh-CN" sz="2200" b="1" kern="100" dirty="0" err="1">
                <a:latin typeface="Times New Roman" panose="02020603050405020304" pitchFamily="18" charset="0"/>
                <a:cs typeface="Times New Roman" panose="02020603050405020304" pitchFamily="18" charset="0"/>
              </a:rPr>
              <a:t>W</a:t>
            </a:r>
            <a:r>
              <a:rPr lang="en-US" altLang="zh-CN" sz="2200" b="1" kern="100" baseline="-25000" dirty="0" err="1">
                <a:latin typeface="Times New Roman" panose="02020603050405020304" pitchFamily="18" charset="0"/>
                <a:cs typeface="Times New Roman" panose="02020603050405020304" pitchFamily="18" charset="0"/>
              </a:rPr>
              <a:t>ij</a:t>
            </a:r>
            <a:r>
              <a:rPr lang="en-US" altLang="zh-CN" sz="2200" b="1" kern="100" dirty="0" err="1">
                <a:latin typeface="Times New Roman" panose="02020603050405020304" pitchFamily="18" charset="0"/>
                <a:cs typeface="Times New Roman" panose="02020603050405020304" pitchFamily="18" charset="0"/>
              </a:rPr>
              <a:t>+L</a:t>
            </a:r>
            <a:r>
              <a:rPr lang="en-US" altLang="zh-CN" sz="2200" b="1" kern="100" dirty="0">
                <a:latin typeface="Times New Roman" panose="02020603050405020304" pitchFamily="18" charset="0"/>
                <a:cs typeface="Times New Roman" panose="02020603050405020304" pitchFamily="18" charset="0"/>
              </a:rPr>
              <a:t>*(</a:t>
            </a:r>
            <a:r>
              <a:rPr lang="en-US" altLang="zh-CN" sz="2200" b="1" kern="100" dirty="0" err="1">
                <a:latin typeface="Times New Roman" panose="02020603050405020304" pitchFamily="18" charset="0"/>
                <a:cs typeface="Times New Roman" panose="02020603050405020304" pitchFamily="18" charset="0"/>
              </a:rPr>
              <a:t>Pdata</a:t>
            </a:r>
            <a:r>
              <a:rPr lang="en-US" altLang="zh-CN" sz="2200" b="1" kern="100" dirty="0">
                <a:latin typeface="Times New Roman" panose="02020603050405020304" pitchFamily="18" charset="0"/>
                <a:cs typeface="Times New Roman" panose="02020603050405020304" pitchFamily="18" charset="0"/>
              </a:rPr>
              <a:t>(</a:t>
            </a:r>
            <a:r>
              <a:rPr lang="en-US" altLang="zh-CN" sz="2200" b="1" kern="100" dirty="0" err="1">
                <a:latin typeface="Times New Roman" panose="02020603050405020304" pitchFamily="18" charset="0"/>
                <a:cs typeface="Times New Roman" panose="02020603050405020304" pitchFamily="18" charset="0"/>
              </a:rPr>
              <a:t>v</a:t>
            </a:r>
            <a:r>
              <a:rPr lang="en-US" altLang="zh-CN" sz="2200" b="1" kern="100" baseline="-25000" dirty="0" err="1">
                <a:latin typeface="Times New Roman" panose="02020603050405020304" pitchFamily="18" charset="0"/>
                <a:cs typeface="Times New Roman" panose="02020603050405020304" pitchFamily="18" charset="0"/>
              </a:rPr>
              <a:t>i</a:t>
            </a:r>
            <a:r>
              <a:rPr lang="en-US" altLang="zh-CN" sz="2200" b="1" kern="100" dirty="0" err="1">
                <a:latin typeface="Times New Roman" panose="02020603050405020304" pitchFamily="18" charset="0"/>
                <a:cs typeface="Times New Roman" panose="02020603050405020304" pitchFamily="18" charset="0"/>
              </a:rPr>
              <a:t>h</a:t>
            </a:r>
            <a:r>
              <a:rPr lang="en-US" altLang="zh-CN" sz="2200" b="1" kern="100" baseline="-25000" dirty="0" err="1">
                <a:latin typeface="Times New Roman" panose="02020603050405020304" pitchFamily="18" charset="0"/>
                <a:cs typeface="Times New Roman" panose="02020603050405020304" pitchFamily="18" charset="0"/>
              </a:rPr>
              <a:t>j</a:t>
            </a:r>
            <a:r>
              <a:rPr lang="en-US" altLang="zh-CN" sz="2200" b="1" kern="100" dirty="0">
                <a:latin typeface="Times New Roman" panose="02020603050405020304" pitchFamily="18" charset="0"/>
                <a:cs typeface="Times New Roman" panose="02020603050405020304" pitchFamily="18" charset="0"/>
              </a:rPr>
              <a:t>)=</a:t>
            </a:r>
            <a:r>
              <a:rPr lang="en-US" altLang="zh-CN" sz="2200" b="1" kern="100" dirty="0" err="1">
                <a:latin typeface="Times New Roman" panose="02020603050405020304" pitchFamily="18" charset="0"/>
                <a:cs typeface="Times New Roman" panose="02020603050405020304" pitchFamily="18" charset="0"/>
              </a:rPr>
              <a:t>Pmodel</a:t>
            </a:r>
            <a:r>
              <a:rPr lang="en-US" altLang="zh-CN" sz="2200" b="1" kern="100" dirty="0">
                <a:latin typeface="Times New Roman" panose="02020603050405020304" pitchFamily="18" charset="0"/>
                <a:cs typeface="Times New Roman" panose="02020603050405020304" pitchFamily="18" charset="0"/>
              </a:rPr>
              <a:t>(v</a:t>
            </a:r>
            <a:r>
              <a:rPr lang="en-US" altLang="zh-CN" sz="2200" b="1" kern="100" baseline="-25000" dirty="0">
                <a:latin typeface="Times New Roman" panose="02020603050405020304" pitchFamily="18" charset="0"/>
                <a:cs typeface="Times New Roman" panose="02020603050405020304" pitchFamily="18" charset="0"/>
              </a:rPr>
              <a:t>1i</a:t>
            </a:r>
            <a:r>
              <a:rPr lang="en-US" altLang="zh-CN" sz="2200" b="1" kern="100" dirty="0">
                <a:latin typeface="Times New Roman" panose="02020603050405020304" pitchFamily="18" charset="0"/>
                <a:cs typeface="Times New Roman" panose="02020603050405020304" pitchFamily="18" charset="0"/>
              </a:rPr>
              <a:t>h</a:t>
            </a:r>
            <a:r>
              <a:rPr lang="en-US" altLang="zh-CN" sz="2200" b="1" kern="100" baseline="-25000" dirty="0">
                <a:latin typeface="Times New Roman" panose="02020603050405020304" pitchFamily="18" charset="0"/>
                <a:cs typeface="Times New Roman" panose="02020603050405020304" pitchFamily="18" charset="0"/>
              </a:rPr>
              <a:t>1j</a:t>
            </a:r>
            <a:r>
              <a:rPr lang="en-US" altLang="zh-CN" sz="2200" b="1" kern="100" dirty="0">
                <a:latin typeface="Times New Roman" panose="02020603050405020304" pitchFamily="18" charset="0"/>
                <a:cs typeface="Times New Roman" panose="02020603050405020304" pitchFamily="18" charset="0"/>
              </a:rPr>
              <a:t>)</a:t>
            </a:r>
            <a:r>
              <a:rPr lang="zh-CN" altLang="zh-CN" sz="2200" b="1" kern="100" dirty="0">
                <a:latin typeface="Times New Roman" panose="02020603050405020304" pitchFamily="18" charset="0"/>
                <a:cs typeface="Times New Roman" panose="02020603050405020304" pitchFamily="18" charset="0"/>
              </a:rPr>
              <a:t>。</a:t>
            </a:r>
            <a:endParaRPr lang="en-US" altLang="zh-CN" sz="2200" b="1" kern="100" dirty="0">
              <a:latin typeface="Times New Roman" panose="02020603050405020304" pitchFamily="18" charset="0"/>
              <a:cs typeface="Times New Roman" panose="02020603050405020304" pitchFamily="18" charset="0"/>
            </a:endParaRPr>
          </a:p>
          <a:p>
            <a:pPr indent="304800" algn="just">
              <a:lnSpc>
                <a:spcPts val="2000"/>
              </a:lnSpc>
              <a:spcAft>
                <a:spcPts val="0"/>
              </a:spcAft>
            </a:pPr>
            <a:endParaRPr lang="zh-CN" altLang="zh-CN" sz="2200" b="1" kern="100" dirty="0">
              <a:latin typeface="Calibri" panose="020F0502020204030204" pitchFamily="34" charset="0"/>
              <a:cs typeface="Times New Roman" panose="02020603050405020304" pitchFamily="18" charset="0"/>
            </a:endParaRPr>
          </a:p>
          <a:p>
            <a:pPr indent="304800" algn="just">
              <a:lnSpc>
                <a:spcPts val="2000"/>
              </a:lnSpc>
              <a:spcAft>
                <a:spcPts val="0"/>
              </a:spcAft>
            </a:pPr>
            <a:r>
              <a:rPr lang="en-US" altLang="zh-CN" sz="2200" b="1" kern="100" dirty="0">
                <a:latin typeface="Times New Roman" panose="02020603050405020304" pitchFamily="18" charset="0"/>
                <a:cs typeface="Times New Roman" panose="02020603050405020304" pitchFamily="18" charset="0"/>
              </a:rPr>
              <a:t>5.</a:t>
            </a:r>
            <a:r>
              <a:rPr lang="zh-CN" altLang="zh-CN" sz="2200" b="1" kern="100" dirty="0">
                <a:latin typeface="Times New Roman" panose="02020603050405020304" pitchFamily="18" charset="0"/>
                <a:cs typeface="Times New Roman" panose="02020603050405020304" pitchFamily="18" charset="0"/>
              </a:rPr>
              <a:t>取下一个数据样本，重复</a:t>
            </a:r>
            <a:r>
              <a:rPr lang="en-US" altLang="zh-CN" sz="2200" b="1" kern="100" dirty="0">
                <a:latin typeface="Times New Roman" panose="02020603050405020304" pitchFamily="18" charset="0"/>
                <a:cs typeface="Times New Roman" panose="02020603050405020304" pitchFamily="18" charset="0"/>
              </a:rPr>
              <a:t>1-4</a:t>
            </a:r>
            <a:r>
              <a:rPr lang="zh-CN" altLang="zh-CN" sz="2200" b="1" kern="100" dirty="0">
                <a:latin typeface="Times New Roman" panose="02020603050405020304" pitchFamily="18" charset="0"/>
                <a:cs typeface="Times New Roman" panose="02020603050405020304" pitchFamily="18" charset="0"/>
              </a:rPr>
              <a:t>的步骤。</a:t>
            </a:r>
            <a:endParaRPr lang="en-US" altLang="zh-CN" sz="2200" b="1" kern="100" dirty="0">
              <a:latin typeface="Times New Roman" panose="02020603050405020304" pitchFamily="18" charset="0"/>
              <a:cs typeface="Times New Roman" panose="02020603050405020304" pitchFamily="18" charset="0"/>
            </a:endParaRPr>
          </a:p>
          <a:p>
            <a:pPr indent="304800" algn="just">
              <a:lnSpc>
                <a:spcPts val="2000"/>
              </a:lnSpc>
              <a:spcAft>
                <a:spcPts val="0"/>
              </a:spcAft>
            </a:pPr>
            <a:endParaRPr lang="zh-CN" altLang="zh-CN" sz="2200" b="1" kern="100" dirty="0">
              <a:latin typeface="Calibri" panose="020F0502020204030204" pitchFamily="34" charset="0"/>
              <a:cs typeface="Times New Roman" panose="02020603050405020304" pitchFamily="18" charset="0"/>
            </a:endParaRPr>
          </a:p>
          <a:p>
            <a:pPr indent="304800" algn="just">
              <a:lnSpc>
                <a:spcPts val="2000"/>
              </a:lnSpc>
              <a:spcAft>
                <a:spcPts val="0"/>
              </a:spcAft>
            </a:pPr>
            <a:r>
              <a:rPr lang="en-US" altLang="zh-CN" sz="2200" b="1" kern="100" dirty="0">
                <a:latin typeface="Times New Roman" panose="02020603050405020304" pitchFamily="18" charset="0"/>
                <a:cs typeface="Times New Roman" panose="02020603050405020304" pitchFamily="18" charset="0"/>
              </a:rPr>
              <a:t>6.</a:t>
            </a:r>
            <a:r>
              <a:rPr lang="zh-CN" altLang="zh-CN" sz="2200" b="1" kern="100" dirty="0">
                <a:latin typeface="Times New Roman" panose="02020603050405020304" pitchFamily="18" charset="0"/>
                <a:cs typeface="Times New Roman" panose="02020603050405020304" pitchFamily="18" charset="0"/>
              </a:rPr>
              <a:t>以上过程迭代</a:t>
            </a:r>
            <a:r>
              <a:rPr lang="en-US" altLang="zh-CN" sz="2200" b="1" kern="100" dirty="0">
                <a:latin typeface="Times New Roman" panose="02020603050405020304" pitchFamily="18" charset="0"/>
                <a:cs typeface="Times New Roman" panose="02020603050405020304" pitchFamily="18" charset="0"/>
              </a:rPr>
              <a:t>K</a:t>
            </a:r>
            <a:r>
              <a:rPr lang="zh-CN" altLang="zh-CN" sz="2200" b="1" kern="100" dirty="0">
                <a:latin typeface="Times New Roman" panose="02020603050405020304" pitchFamily="18" charset="0"/>
                <a:cs typeface="Times New Roman" panose="02020603050405020304" pitchFamily="18" charset="0"/>
              </a:rPr>
              <a:t>次。</a:t>
            </a:r>
            <a:endParaRPr lang="zh-CN" altLang="zh-CN" sz="2200" b="1" kern="100" dirty="0">
              <a:latin typeface="Calibri" panose="020F0502020204030204" pitchFamily="34" charset="0"/>
              <a:cs typeface="Times New Roman" panose="02020603050405020304" pitchFamily="18" charset="0"/>
            </a:endParaRPr>
          </a:p>
        </p:txBody>
      </p:sp>
      <p:sp>
        <p:nvSpPr>
          <p:cNvPr id="5" name="标题 1">
            <a:extLst>
              <a:ext uri="{FF2B5EF4-FFF2-40B4-BE49-F238E27FC236}">
                <a16:creationId xmlns:a16="http://schemas.microsoft.com/office/drawing/2014/main" id="{605DDB7D-EF32-4388-A860-86BFD23FCACF}"/>
              </a:ext>
            </a:extLst>
          </p:cNvPr>
          <p:cNvSpPr>
            <a:spLocks noGrp="1" noChangeArrowheads="1"/>
          </p:cNvSpPr>
          <p:nvPr>
            <p:ph type="title"/>
          </p:nvPr>
        </p:nvSpPr>
        <p:spPr>
          <a:xfrm>
            <a:off x="457200" y="529431"/>
            <a:ext cx="8229600" cy="595313"/>
          </a:xfrm>
        </p:spPr>
        <p:txBody>
          <a:bodyPr/>
          <a:lstStyle/>
          <a:p>
            <a:r>
              <a:rPr lang="en-US" altLang="zh-CN" sz="3200" b="1" dirty="0">
                <a:effectLst>
                  <a:outerShdw blurRad="38100" dist="38100" dir="2700000" algn="tl">
                    <a:srgbClr val="000000">
                      <a:alpha val="43137"/>
                    </a:srgbClr>
                  </a:outerShdw>
                </a:effectLst>
                <a:latin typeface="+mj-ea"/>
              </a:rPr>
              <a:t>9.2.2</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RBM</a:t>
            </a:r>
            <a:r>
              <a:rPr lang="zh-CN" altLang="en-US" sz="3200" b="1" dirty="0">
                <a:effectLst>
                  <a:outerShdw blurRad="38100" dist="38100" dir="2700000" algn="tl">
                    <a:srgbClr val="000000">
                      <a:alpha val="43137"/>
                    </a:srgbClr>
                  </a:outerShdw>
                </a:effectLst>
                <a:latin typeface="+mj-ea"/>
              </a:rPr>
              <a:t>的学习过程</a:t>
            </a:r>
          </a:p>
        </p:txBody>
      </p:sp>
    </p:spTree>
    <p:extLst>
      <p:ext uri="{BB962C8B-B14F-4D97-AF65-F5344CB8AC3E}">
        <p14:creationId xmlns:p14="http://schemas.microsoft.com/office/powerpoint/2010/main" val="3060743858"/>
      </p:ext>
    </p:extLst>
  </p:cSld>
  <p:clrMapOvr>
    <a:masterClrMapping/>
  </p:clrMapOvr>
  <p:transition>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9BB918-A9A1-4D45-A460-710C282441E3}"/>
              </a:ext>
            </a:extLst>
          </p:cNvPr>
          <p:cNvSpPr txBox="1"/>
          <p:nvPr/>
        </p:nvSpPr>
        <p:spPr>
          <a:xfrm>
            <a:off x="184309" y="1578756"/>
            <a:ext cx="8775381" cy="1015663"/>
          </a:xfrm>
          <a:prstGeom prst="rect">
            <a:avLst/>
          </a:prstGeom>
          <a:noFill/>
        </p:spPr>
        <p:txBody>
          <a:bodyPr wrap="square" rtlCol="0">
            <a:spAutoFit/>
          </a:bodyPr>
          <a:lstStyle/>
          <a:p>
            <a:r>
              <a:rPr lang="en-US" altLang="zh-CN" sz="2000" b="1" dirty="0">
                <a:latin typeface="+mn-ea"/>
                <a:ea typeface="+mn-ea"/>
              </a:rPr>
              <a:t> </a:t>
            </a:r>
            <a:r>
              <a:rPr lang="zh-CN" altLang="zh-CN" sz="2000" b="1" dirty="0">
                <a:latin typeface="+mn-ea"/>
                <a:ea typeface="+mn-ea"/>
              </a:rPr>
              <a:t>限制玻尔兹曼机</a:t>
            </a:r>
            <a:r>
              <a:rPr lang="en-US" altLang="zh-CN" sz="2000" b="1" dirty="0">
                <a:solidFill>
                  <a:srgbClr val="FF0000"/>
                </a:solidFill>
                <a:latin typeface="+mn-ea"/>
                <a:ea typeface="+mn-ea"/>
              </a:rPr>
              <a:t>RBM</a:t>
            </a:r>
            <a:r>
              <a:rPr lang="zh-CN" altLang="zh-CN" sz="2000" b="1" dirty="0">
                <a:solidFill>
                  <a:srgbClr val="FF0000"/>
                </a:solidFill>
                <a:latin typeface="+mn-ea"/>
                <a:ea typeface="+mn-ea"/>
              </a:rPr>
              <a:t>与</a:t>
            </a:r>
            <a:r>
              <a:rPr lang="en-US" altLang="zh-CN" sz="2000" b="1" dirty="0">
                <a:solidFill>
                  <a:srgbClr val="FF0000"/>
                </a:solidFill>
                <a:latin typeface="+mn-ea"/>
                <a:ea typeface="+mn-ea"/>
              </a:rPr>
              <a:t>Hopfield</a:t>
            </a:r>
            <a:r>
              <a:rPr lang="zh-CN" altLang="zh-CN" sz="2000" b="1" dirty="0">
                <a:solidFill>
                  <a:srgbClr val="FF0000"/>
                </a:solidFill>
                <a:latin typeface="+mn-ea"/>
                <a:ea typeface="+mn-ea"/>
              </a:rPr>
              <a:t>网络及其能量函数密切相关</a:t>
            </a:r>
            <a:r>
              <a:rPr lang="zh-CN" altLang="en-US" sz="2000" b="1" dirty="0">
                <a:latin typeface="+mn-ea"/>
                <a:ea typeface="+mn-ea"/>
              </a:rPr>
              <a:t>。</a:t>
            </a:r>
            <a:r>
              <a:rPr lang="zh-CN" altLang="zh-CN" sz="2000" b="1" dirty="0">
                <a:latin typeface="+mn-ea"/>
                <a:ea typeface="+mn-ea"/>
              </a:rPr>
              <a:t>对</a:t>
            </a:r>
            <a:r>
              <a:rPr lang="en-US" altLang="zh-CN" sz="2000" b="1" dirty="0">
                <a:latin typeface="+mn-ea"/>
                <a:ea typeface="+mn-ea"/>
              </a:rPr>
              <a:t>Hopfield</a:t>
            </a:r>
            <a:r>
              <a:rPr lang="zh-CN" altLang="zh-CN" sz="2000" b="1" dirty="0">
                <a:latin typeface="+mn-ea"/>
                <a:ea typeface="+mn-ea"/>
              </a:rPr>
              <a:t>神经网络来说，当信号输入后，各神经元的状态会不断变化，最后趋于</a:t>
            </a:r>
            <a:r>
              <a:rPr lang="zh-CN" altLang="zh-CN" sz="2000" b="1" dirty="0">
                <a:solidFill>
                  <a:srgbClr val="FF0000"/>
                </a:solidFill>
                <a:latin typeface="+mn-ea"/>
                <a:ea typeface="+mn-ea"/>
              </a:rPr>
              <a:t>稳定或呈现周期性震荡</a:t>
            </a:r>
            <a:r>
              <a:rPr lang="zh-CN" altLang="zh-CN" sz="2000" b="1" dirty="0">
                <a:latin typeface="+mn-ea"/>
                <a:ea typeface="+mn-ea"/>
              </a:rPr>
              <a:t>。</a:t>
            </a:r>
            <a:endParaRPr lang="zh-CN" altLang="en-US" sz="2000" b="1" dirty="0">
              <a:latin typeface="+mn-ea"/>
              <a:ea typeface="+mn-ea"/>
            </a:endParaRPr>
          </a:p>
        </p:txBody>
      </p:sp>
      <p:sp>
        <p:nvSpPr>
          <p:cNvPr id="4" name="文本框 3">
            <a:extLst>
              <a:ext uri="{FF2B5EF4-FFF2-40B4-BE49-F238E27FC236}">
                <a16:creationId xmlns:a16="http://schemas.microsoft.com/office/drawing/2014/main" id="{E4AB9C40-2A4F-4552-ADB5-3F1778E64BAD}"/>
              </a:ext>
            </a:extLst>
          </p:cNvPr>
          <p:cNvSpPr txBox="1"/>
          <p:nvPr/>
        </p:nvSpPr>
        <p:spPr>
          <a:xfrm>
            <a:off x="184309" y="5329035"/>
            <a:ext cx="8775382" cy="1323439"/>
          </a:xfrm>
          <a:prstGeom prst="rect">
            <a:avLst/>
          </a:prstGeom>
          <a:noFill/>
        </p:spPr>
        <p:txBody>
          <a:bodyPr wrap="square" rtlCol="0">
            <a:spAutoFit/>
          </a:bodyPr>
          <a:lstStyle/>
          <a:p>
            <a:r>
              <a:rPr lang="en-US" altLang="zh-CN" sz="2000" b="1" dirty="0">
                <a:solidFill>
                  <a:srgbClr val="00B0F0"/>
                </a:solidFill>
              </a:rPr>
              <a:t>Hopfield</a:t>
            </a:r>
            <a:r>
              <a:rPr lang="zh-CN" altLang="zh-CN" sz="2000" b="1" dirty="0">
                <a:solidFill>
                  <a:srgbClr val="00B0F0"/>
                </a:solidFill>
              </a:rPr>
              <a:t>神经网络</a:t>
            </a:r>
            <a:r>
              <a:rPr lang="zh-CN" altLang="zh-CN" sz="2000" b="1" dirty="0"/>
              <a:t>：</a:t>
            </a:r>
            <a:r>
              <a:rPr lang="en-US" altLang="zh-CN" sz="2000" b="1" dirty="0" err="1"/>
              <a:t>Hopfiled</a:t>
            </a:r>
            <a:r>
              <a:rPr lang="zh-CN" altLang="zh-CN" sz="2000" b="1" dirty="0"/>
              <a:t>神经网络是一种</a:t>
            </a:r>
            <a:r>
              <a:rPr lang="zh-CN" altLang="zh-CN" sz="2000" b="1" dirty="0">
                <a:solidFill>
                  <a:srgbClr val="FF0000"/>
                </a:solidFill>
              </a:rPr>
              <a:t>递归神经网络</a:t>
            </a:r>
            <a:r>
              <a:rPr lang="zh-CN" altLang="zh-CN" sz="2000" b="1" dirty="0"/>
              <a:t>，由约翰</a:t>
            </a:r>
            <a:r>
              <a:rPr lang="en-US" altLang="zh-CN" sz="2000" b="1" dirty="0"/>
              <a:t>·</a:t>
            </a:r>
            <a:r>
              <a:rPr lang="zh-CN" altLang="zh-CN" sz="2000" b="1" dirty="0"/>
              <a:t>霍普菲尔顿在</a:t>
            </a:r>
            <a:r>
              <a:rPr lang="en-US" altLang="zh-CN" sz="2000" b="1" dirty="0"/>
              <a:t>1982</a:t>
            </a:r>
            <a:r>
              <a:rPr lang="zh-CN" altLang="zh-CN" sz="2000" b="1" dirty="0"/>
              <a:t>年发明。</a:t>
            </a:r>
            <a:r>
              <a:rPr lang="en-US" altLang="zh-CN" sz="2000" b="1" dirty="0"/>
              <a:t>Hopfield</a:t>
            </a:r>
            <a:r>
              <a:rPr lang="zh-CN" altLang="zh-CN" sz="2000" b="1" dirty="0"/>
              <a:t>网络是</a:t>
            </a:r>
            <a:r>
              <a:rPr lang="zh-CN" altLang="zh-CN" sz="2000" b="1" dirty="0">
                <a:solidFill>
                  <a:srgbClr val="FF0000"/>
                </a:solidFill>
              </a:rPr>
              <a:t>一种结合存储系统和二元系统的神经网络，它保证了向局部极小的收敛</a:t>
            </a:r>
            <a:r>
              <a:rPr lang="zh-CN" altLang="zh-CN" sz="2000" b="1" dirty="0"/>
              <a:t>，但收敛到错误的局部极小值，而非全局极小的情况也可能发生。</a:t>
            </a:r>
            <a:r>
              <a:rPr lang="en-US" altLang="zh-CN" sz="2000" b="1" dirty="0" err="1"/>
              <a:t>Hopfiled</a:t>
            </a:r>
            <a:r>
              <a:rPr lang="zh-CN" altLang="zh-CN" sz="2000" b="1" dirty="0"/>
              <a:t>网络也提供了模拟人类记忆的模型。</a:t>
            </a:r>
            <a:endParaRPr lang="zh-CN" altLang="en-US" sz="2000" b="1" dirty="0"/>
          </a:p>
        </p:txBody>
      </p:sp>
      <p:sp>
        <p:nvSpPr>
          <p:cNvPr id="9" name="标题 1">
            <a:extLst>
              <a:ext uri="{FF2B5EF4-FFF2-40B4-BE49-F238E27FC236}">
                <a16:creationId xmlns:a16="http://schemas.microsoft.com/office/drawing/2014/main" id="{B5174170-9B93-4F2E-8416-6257BE8A4504}"/>
              </a:ext>
            </a:extLst>
          </p:cNvPr>
          <p:cNvSpPr>
            <a:spLocks noGrp="1" noChangeArrowheads="1"/>
          </p:cNvSpPr>
          <p:nvPr>
            <p:ph type="title"/>
          </p:nvPr>
        </p:nvSpPr>
        <p:spPr>
          <a:xfrm>
            <a:off x="457200" y="529431"/>
            <a:ext cx="8229600" cy="595313"/>
          </a:xfrm>
        </p:spPr>
        <p:txBody>
          <a:bodyPr/>
          <a:lstStyle/>
          <a:p>
            <a:r>
              <a:rPr lang="en-US" altLang="zh-CN" sz="3200" b="1" dirty="0">
                <a:effectLst>
                  <a:outerShdw blurRad="38100" dist="38100" dir="2700000" algn="tl">
                    <a:srgbClr val="000000">
                      <a:alpha val="43137"/>
                    </a:srgbClr>
                  </a:outerShdw>
                </a:effectLst>
                <a:latin typeface="+mj-ea"/>
              </a:rPr>
              <a:t>9.2.3</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RBM</a:t>
            </a:r>
            <a:r>
              <a:rPr lang="zh-CN" altLang="en-US" sz="3200" b="1" dirty="0">
                <a:effectLst>
                  <a:outerShdw blurRad="38100" dist="38100" dir="2700000" algn="tl">
                    <a:srgbClr val="000000">
                      <a:alpha val="43137"/>
                    </a:srgbClr>
                  </a:outerShdw>
                </a:effectLst>
                <a:latin typeface="+mj-ea"/>
              </a:rPr>
              <a:t>的能量模型</a:t>
            </a:r>
          </a:p>
        </p:txBody>
      </p:sp>
      <p:pic>
        <p:nvPicPr>
          <p:cNvPr id="2" name="图片 1">
            <a:extLst>
              <a:ext uri="{FF2B5EF4-FFF2-40B4-BE49-F238E27FC236}">
                <a16:creationId xmlns:a16="http://schemas.microsoft.com/office/drawing/2014/main" id="{EC8D6F9D-4116-4AE1-9E2F-8CBD671E0C37}"/>
              </a:ext>
            </a:extLst>
          </p:cNvPr>
          <p:cNvPicPr>
            <a:picLocks noChangeAspect="1"/>
          </p:cNvPicPr>
          <p:nvPr/>
        </p:nvPicPr>
        <p:blipFill>
          <a:blip r:embed="rId2"/>
          <a:stretch>
            <a:fillRect/>
          </a:stretch>
        </p:blipFill>
        <p:spPr>
          <a:xfrm>
            <a:off x="2987824" y="2668816"/>
            <a:ext cx="1941761" cy="2511426"/>
          </a:xfrm>
          <a:prstGeom prst="rect">
            <a:avLst/>
          </a:prstGeom>
        </p:spPr>
      </p:pic>
    </p:spTree>
    <p:extLst>
      <p:ext uri="{BB962C8B-B14F-4D97-AF65-F5344CB8AC3E}">
        <p14:creationId xmlns:p14="http://schemas.microsoft.com/office/powerpoint/2010/main" val="3322707837"/>
      </p:ext>
    </p:extLst>
  </p:cSld>
  <p:clrMapOvr>
    <a:masterClrMapping/>
  </p:clrMapOvr>
  <p:transition>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275D97D-FB05-417A-B917-06FD6BED43F7}"/>
              </a:ext>
            </a:extLst>
          </p:cNvPr>
          <p:cNvPicPr>
            <a:picLocks noChangeAspect="1"/>
          </p:cNvPicPr>
          <p:nvPr/>
        </p:nvPicPr>
        <p:blipFill>
          <a:blip r:embed="rId2"/>
          <a:stretch>
            <a:fillRect/>
          </a:stretch>
        </p:blipFill>
        <p:spPr>
          <a:xfrm>
            <a:off x="2843808" y="4192185"/>
            <a:ext cx="2448272" cy="2465760"/>
          </a:xfrm>
          <a:prstGeom prst="rect">
            <a:avLst/>
          </a:prstGeom>
        </p:spPr>
      </p:pic>
      <p:sp>
        <p:nvSpPr>
          <p:cNvPr id="7" name="文本框 6">
            <a:extLst>
              <a:ext uri="{FF2B5EF4-FFF2-40B4-BE49-F238E27FC236}">
                <a16:creationId xmlns:a16="http://schemas.microsoft.com/office/drawing/2014/main" id="{082041FF-F33B-4BBC-9AD9-E144EDC275D4}"/>
              </a:ext>
            </a:extLst>
          </p:cNvPr>
          <p:cNvSpPr txBox="1"/>
          <p:nvPr/>
        </p:nvSpPr>
        <p:spPr>
          <a:xfrm>
            <a:off x="457200" y="1959288"/>
            <a:ext cx="8418802" cy="2862322"/>
          </a:xfrm>
          <a:prstGeom prst="rect">
            <a:avLst/>
          </a:prstGeom>
          <a:noFill/>
        </p:spPr>
        <p:txBody>
          <a:bodyPr wrap="square" rtlCol="0">
            <a:spAutoFit/>
          </a:bodyPr>
          <a:lstStyle/>
          <a:p>
            <a:pPr latinLnBrk="1"/>
            <a:r>
              <a:rPr lang="zh-CN" altLang="en-US" sz="2000" dirty="0"/>
              <a:t>      首先</a:t>
            </a:r>
            <a:r>
              <a:rPr lang="en-US" altLang="zh-CN" sz="2000" dirty="0"/>
              <a:t>Hopfield</a:t>
            </a:r>
            <a:r>
              <a:rPr lang="zh-CN" altLang="en-US" sz="2000" dirty="0"/>
              <a:t>神经网络是一种</a:t>
            </a:r>
            <a:r>
              <a:rPr lang="zh-CN" altLang="en-US" sz="2000" b="1" dirty="0">
                <a:solidFill>
                  <a:srgbClr val="FF0000"/>
                </a:solidFill>
              </a:rPr>
              <a:t>单层互相全连接的反馈型神经网络</a:t>
            </a:r>
            <a:r>
              <a:rPr lang="zh-CN" altLang="en-US" sz="2000" dirty="0"/>
              <a:t>。每个神经元既是输入也是输出，网络中的每一个神经元都将自己的输出通过连接权传送给所有其它神经元，同时又都接收所有其它神经元传递过来的信息。即：</a:t>
            </a:r>
            <a:r>
              <a:rPr lang="zh-CN" altLang="en-US" sz="2000" b="1" dirty="0">
                <a:solidFill>
                  <a:srgbClr val="FF0000"/>
                </a:solidFill>
              </a:rPr>
              <a:t>网络中的神经元在</a:t>
            </a:r>
            <a:r>
              <a:rPr lang="en-US" altLang="zh-CN" sz="2000" b="1" dirty="0">
                <a:solidFill>
                  <a:srgbClr val="FF0000"/>
                </a:solidFill>
              </a:rPr>
              <a:t>t</a:t>
            </a:r>
            <a:r>
              <a:rPr lang="zh-CN" altLang="en-US" sz="2000" b="1" dirty="0">
                <a:solidFill>
                  <a:srgbClr val="FF0000"/>
                </a:solidFill>
              </a:rPr>
              <a:t>时刻的输出状态实际上间接地与自己</a:t>
            </a:r>
            <a:r>
              <a:rPr lang="en-US" altLang="zh-CN" sz="2000" b="1" dirty="0">
                <a:solidFill>
                  <a:srgbClr val="FF0000"/>
                </a:solidFill>
              </a:rPr>
              <a:t>t-1</a:t>
            </a:r>
            <a:r>
              <a:rPr lang="zh-CN" altLang="en-US" sz="2000" b="1" dirty="0">
                <a:solidFill>
                  <a:srgbClr val="FF0000"/>
                </a:solidFill>
              </a:rPr>
              <a:t>时刻的输出状态有关</a:t>
            </a:r>
            <a:r>
              <a:rPr lang="zh-CN" altLang="en-US" sz="2000" dirty="0"/>
              <a:t>。神经元之间互连接，所以得到的权重矩阵将是对称矩阵。</a:t>
            </a:r>
          </a:p>
          <a:p>
            <a:pPr latinLnBrk="1"/>
            <a:r>
              <a:rPr lang="zh-CN" altLang="en-US" sz="2000" dirty="0"/>
              <a:t>       同时</a:t>
            </a:r>
            <a:r>
              <a:rPr lang="en-US" altLang="zh-CN" sz="2000" dirty="0"/>
              <a:t>Hopfield</a:t>
            </a:r>
            <a:r>
              <a:rPr lang="zh-CN" altLang="en-US" sz="2000" dirty="0"/>
              <a:t>神经网络成功引入能量函数的概念，使网络运行地稳定性判断有了可靠依据。</a:t>
            </a:r>
          </a:p>
          <a:p>
            <a:endParaRPr lang="zh-CN" altLang="en-US" sz="2000" dirty="0"/>
          </a:p>
        </p:txBody>
      </p:sp>
      <p:sp>
        <p:nvSpPr>
          <p:cNvPr id="9" name="标题 1">
            <a:extLst>
              <a:ext uri="{FF2B5EF4-FFF2-40B4-BE49-F238E27FC236}">
                <a16:creationId xmlns:a16="http://schemas.microsoft.com/office/drawing/2014/main" id="{B5174170-9B93-4F2E-8416-6257BE8A4504}"/>
              </a:ext>
            </a:extLst>
          </p:cNvPr>
          <p:cNvSpPr>
            <a:spLocks noGrp="1" noChangeArrowheads="1"/>
          </p:cNvSpPr>
          <p:nvPr>
            <p:ph type="title"/>
          </p:nvPr>
        </p:nvSpPr>
        <p:spPr>
          <a:xfrm>
            <a:off x="457200" y="529431"/>
            <a:ext cx="8229600" cy="595313"/>
          </a:xfrm>
        </p:spPr>
        <p:txBody>
          <a:bodyPr/>
          <a:lstStyle/>
          <a:p>
            <a:r>
              <a:rPr lang="en-US" altLang="zh-CN" sz="3200" b="1" dirty="0">
                <a:effectLst>
                  <a:outerShdw blurRad="38100" dist="38100" dir="2700000" algn="tl">
                    <a:srgbClr val="000000">
                      <a:alpha val="43137"/>
                    </a:srgbClr>
                  </a:outerShdw>
                </a:effectLst>
                <a:latin typeface="+mj-ea"/>
              </a:rPr>
              <a:t>9.2.3</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RBM</a:t>
            </a:r>
            <a:r>
              <a:rPr lang="zh-CN" altLang="en-US" sz="3200" b="1" dirty="0">
                <a:effectLst>
                  <a:outerShdw blurRad="38100" dist="38100" dir="2700000" algn="tl">
                    <a:srgbClr val="000000">
                      <a:alpha val="43137"/>
                    </a:srgbClr>
                  </a:outerShdw>
                </a:effectLst>
                <a:latin typeface="+mj-ea"/>
              </a:rPr>
              <a:t>的能量模型</a:t>
            </a:r>
          </a:p>
        </p:txBody>
      </p:sp>
      <p:sp>
        <p:nvSpPr>
          <p:cNvPr id="2" name="矩形 1">
            <a:extLst>
              <a:ext uri="{FF2B5EF4-FFF2-40B4-BE49-F238E27FC236}">
                <a16:creationId xmlns:a16="http://schemas.microsoft.com/office/drawing/2014/main" id="{ABB3A47A-2AA3-4994-9556-587CDA6A5C29}"/>
              </a:ext>
            </a:extLst>
          </p:cNvPr>
          <p:cNvSpPr/>
          <p:nvPr/>
        </p:nvSpPr>
        <p:spPr>
          <a:xfrm>
            <a:off x="2627784" y="6457890"/>
            <a:ext cx="3384376" cy="400110"/>
          </a:xfrm>
          <a:prstGeom prst="rect">
            <a:avLst/>
          </a:prstGeom>
        </p:spPr>
        <p:txBody>
          <a:bodyPr wrap="square">
            <a:spAutoFit/>
          </a:bodyPr>
          <a:lstStyle/>
          <a:p>
            <a:pPr latinLnBrk="1"/>
            <a:r>
              <a:rPr lang="en-US" altLang="zh-CN" sz="2000" b="1" dirty="0"/>
              <a:t>Hopfield</a:t>
            </a:r>
            <a:r>
              <a:rPr lang="zh-CN" altLang="en-US" sz="2000" b="1" dirty="0"/>
              <a:t>神经网络结构图</a:t>
            </a:r>
          </a:p>
        </p:txBody>
      </p:sp>
    </p:spTree>
    <p:extLst>
      <p:ext uri="{BB962C8B-B14F-4D97-AF65-F5344CB8AC3E}">
        <p14:creationId xmlns:p14="http://schemas.microsoft.com/office/powerpoint/2010/main" val="3927310345"/>
      </p:ext>
    </p:extLst>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ctrTitle"/>
          </p:nvPr>
        </p:nvSpPr>
        <p:spPr>
          <a:xfrm>
            <a:off x="2398395" y="1750060"/>
            <a:ext cx="6696075" cy="2233295"/>
          </a:xfrm>
        </p:spPr>
        <p:txBody>
          <a:bodyPr vert="horz" wrap="square" lIns="91440" tIns="45720" rIns="91440" bIns="45720" anchor="ctr"/>
          <a:lstStyle/>
          <a:p>
            <a:pPr eaLnBrk="1" hangingPunct="1"/>
            <a:br>
              <a:rPr lang="en-US" altLang="zh-CN" sz="4400" b="1" dirty="0">
                <a:latin typeface="微软雅黑" panose="020B0503020204020204" pitchFamily="34" charset="-122"/>
                <a:ea typeface="微软雅黑" panose="020B0503020204020204" pitchFamily="34" charset="-122"/>
              </a:rPr>
            </a:br>
            <a:r>
              <a:rPr lang="en-US" altLang="zh-CN" sz="4400" b="1" dirty="0">
                <a:latin typeface="微软雅黑" panose="020B0503020204020204" pitchFamily="34" charset="-122"/>
                <a:ea typeface="微软雅黑" panose="020B0503020204020204" pitchFamily="34" charset="-122"/>
              </a:rPr>
              <a:t>   </a:t>
            </a:r>
            <a:r>
              <a:rPr lang="zh-CN" altLang="en-US" sz="4400" b="1" dirty="0">
                <a:solidFill>
                  <a:srgbClr val="FFC000"/>
                </a:solidFill>
                <a:latin typeface="微软雅黑" panose="020B0503020204020204" pitchFamily="34" charset="-122"/>
                <a:ea typeface="微软雅黑" panose="020B0503020204020204" pitchFamily="34" charset="-122"/>
              </a:rPr>
              <a:t>第 </a:t>
            </a:r>
            <a:r>
              <a:rPr lang="en-US" altLang="zh-CN" sz="4400" b="1" dirty="0">
                <a:solidFill>
                  <a:srgbClr val="FFC000"/>
                </a:solidFill>
                <a:latin typeface="微软雅黑" panose="020B0503020204020204" pitchFamily="34" charset="-122"/>
                <a:ea typeface="微软雅黑" panose="020B0503020204020204" pitchFamily="34" charset="-122"/>
              </a:rPr>
              <a:t>9 </a:t>
            </a:r>
            <a:r>
              <a:rPr lang="zh-CN" altLang="en-US" sz="4400" b="1" dirty="0">
                <a:solidFill>
                  <a:srgbClr val="FFC000"/>
                </a:solidFill>
                <a:latin typeface="微软雅黑" panose="020B0503020204020204" pitchFamily="34" charset="-122"/>
                <a:ea typeface="微软雅黑" panose="020B0503020204020204" pitchFamily="34" charset="-122"/>
              </a:rPr>
              <a:t>章 神经网络</a:t>
            </a:r>
            <a:br>
              <a:rPr lang="zh-CN" altLang="en-US" sz="4400" b="1" dirty="0">
                <a:solidFill>
                  <a:srgbClr val="FFC000"/>
                </a:solidFill>
                <a:latin typeface="微软雅黑" panose="020B0503020204020204" pitchFamily="34" charset="-122"/>
                <a:ea typeface="微软雅黑" panose="020B0503020204020204" pitchFamily="34" charset="-122"/>
              </a:rPr>
            </a:br>
            <a:endParaRPr lang="en-US" altLang="zh-CN" sz="4400" b="1" kern="1200" dirty="0">
              <a:solidFill>
                <a:srgbClr val="FFFFFF"/>
              </a:solidFill>
              <a:latin typeface="微软雅黑" panose="020B0503020204020204" pitchFamily="34" charset="-122"/>
              <a:ea typeface="微软雅黑" panose="020B0503020204020204" pitchFamily="34" charset="-122"/>
              <a:cs typeface="+mj-cs"/>
            </a:endParaRPr>
          </a:p>
        </p:txBody>
      </p:sp>
      <p:sp>
        <p:nvSpPr>
          <p:cNvPr id="4099" name="内容占位符 2"/>
          <p:cNvSpPr txBox="1"/>
          <p:nvPr/>
        </p:nvSpPr>
        <p:spPr>
          <a:xfrm>
            <a:off x="5795963" y="4941888"/>
            <a:ext cx="2663825" cy="790575"/>
          </a:xfrm>
          <a:prstGeom prst="rect">
            <a:avLst/>
          </a:prstGeom>
          <a:noFill/>
          <a:ln w="9525">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buNone/>
            </a:pPr>
            <a:endParaRPr lang="zh-CN" altLang="en-US" dirty="0"/>
          </a:p>
        </p:txBody>
      </p:sp>
    </p:spTree>
  </p:cSld>
  <p:clrMapOvr>
    <a:masterClrMapping/>
  </p:clrMapOvr>
  <p:transition>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5EEA64F-A3CF-4907-8FBD-CAE26D20930F}"/>
              </a:ext>
            </a:extLst>
          </p:cNvPr>
          <p:cNvSpPr txBox="1"/>
          <p:nvPr/>
        </p:nvSpPr>
        <p:spPr>
          <a:xfrm>
            <a:off x="287524" y="1419646"/>
            <a:ext cx="4104456" cy="400110"/>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000" b="1" dirty="0">
                <a:solidFill>
                  <a:srgbClr val="FF0000"/>
                </a:solidFill>
              </a:rPr>
              <a:t>RBM</a:t>
            </a:r>
            <a:r>
              <a:rPr lang="zh-CN" altLang="en-US" sz="2000" b="1" dirty="0">
                <a:solidFill>
                  <a:srgbClr val="FF0000"/>
                </a:solidFill>
              </a:rPr>
              <a:t>能量函数推导：</a:t>
            </a:r>
          </a:p>
        </p:txBody>
      </p:sp>
      <p:sp>
        <p:nvSpPr>
          <p:cNvPr id="4" name="文本框 3">
            <a:extLst>
              <a:ext uri="{FF2B5EF4-FFF2-40B4-BE49-F238E27FC236}">
                <a16:creationId xmlns:a16="http://schemas.microsoft.com/office/drawing/2014/main" id="{6F608D8C-1DC8-4A7F-A5EF-2D5ADCE29BBE}"/>
              </a:ext>
            </a:extLst>
          </p:cNvPr>
          <p:cNvSpPr txBox="1"/>
          <p:nvPr/>
        </p:nvSpPr>
        <p:spPr>
          <a:xfrm>
            <a:off x="457200" y="2031845"/>
            <a:ext cx="8229600" cy="1200329"/>
          </a:xfrm>
          <a:prstGeom prst="rect">
            <a:avLst/>
          </a:prstGeom>
          <a:noFill/>
        </p:spPr>
        <p:txBody>
          <a:bodyPr wrap="square" rtlCol="0">
            <a:spAutoFit/>
          </a:bodyPr>
          <a:lstStyle/>
          <a:p>
            <a:pPr marL="285750" indent="-285750">
              <a:buFont typeface="Wingdings" panose="05000000000000000000" pitchFamily="2" charset="2"/>
              <a:buChar char="Ø"/>
            </a:pPr>
            <a:r>
              <a:rPr lang="zh-CN" altLang="zh-CN" b="1" dirty="0"/>
              <a:t>假设输入的变量为</a:t>
            </a:r>
            <a:r>
              <a:rPr lang="en-US" altLang="zh-CN" b="1" dirty="0"/>
              <a:t>(a</a:t>
            </a:r>
            <a:r>
              <a:rPr lang="en-US" altLang="zh-CN" b="1" baseline="-25000" dirty="0"/>
              <a:t>1</a:t>
            </a:r>
            <a:r>
              <a:rPr lang="en-US" altLang="zh-CN" b="1" dirty="0"/>
              <a:t>,a</a:t>
            </a:r>
            <a:r>
              <a:rPr lang="en-US" altLang="zh-CN" b="1" baseline="-25000" dirty="0"/>
              <a:t>2</a:t>
            </a:r>
            <a:r>
              <a:rPr lang="en-US" altLang="zh-CN" b="1" dirty="0"/>
              <a:t>,a</a:t>
            </a:r>
            <a:r>
              <a:rPr lang="en-US" altLang="zh-CN" b="1" baseline="-25000" dirty="0"/>
              <a:t>3</a:t>
            </a:r>
            <a:r>
              <a:rPr lang="en-US" altLang="zh-CN" b="1" dirty="0"/>
              <a:t>,a</a:t>
            </a:r>
            <a:r>
              <a:rPr lang="en-US" altLang="zh-CN" b="1" baseline="-25000" dirty="0"/>
              <a:t>4</a:t>
            </a:r>
            <a:r>
              <a:rPr lang="en-US" altLang="zh-CN" b="1" dirty="0"/>
              <a:t>)</a:t>
            </a:r>
            <a:r>
              <a:rPr lang="zh-CN" altLang="zh-CN" b="1" dirty="0"/>
              <a:t>，而在每一轮</a:t>
            </a:r>
            <a:r>
              <a:rPr lang="en-US" altLang="zh-CN" b="1" dirty="0"/>
              <a:t>t</a:t>
            </a:r>
            <a:r>
              <a:rPr lang="zh-CN" altLang="zh-CN" b="1" dirty="0"/>
              <a:t>神经元</a:t>
            </a:r>
            <a:r>
              <a:rPr lang="en-US" altLang="zh-CN" b="1" dirty="0" err="1"/>
              <a:t>i</a:t>
            </a:r>
            <a:r>
              <a:rPr lang="zh-CN" altLang="zh-CN" b="1" dirty="0"/>
              <a:t>的状态用</a:t>
            </a:r>
            <a:r>
              <a:rPr lang="en-US" altLang="zh-CN" b="1" dirty="0"/>
              <a:t>y(</a:t>
            </a:r>
            <a:r>
              <a:rPr lang="en-US" altLang="zh-CN" b="1" dirty="0" err="1"/>
              <a:t>i,t</a:t>
            </a:r>
            <a:r>
              <a:rPr lang="en-US" altLang="zh-CN" b="1" dirty="0"/>
              <a:t>)</a:t>
            </a:r>
            <a:r>
              <a:rPr lang="zh-CN" altLang="zh-CN" b="1" dirty="0"/>
              <a:t>来表示，再假设神经元激发函数为</a:t>
            </a:r>
            <a:r>
              <a:rPr lang="en-US" altLang="zh-CN" b="1" dirty="0" err="1"/>
              <a:t>sigmod</a:t>
            </a:r>
            <a:r>
              <a:rPr lang="zh-CN" altLang="zh-CN" b="1" dirty="0"/>
              <a:t>，其中激发界用</a:t>
            </a:r>
            <a:r>
              <a:rPr lang="en-US" altLang="zh-CN" b="1" dirty="0"/>
              <a:t>t(</a:t>
            </a:r>
            <a:r>
              <a:rPr lang="en-US" altLang="zh-CN" b="1" dirty="0" err="1"/>
              <a:t>i</a:t>
            </a:r>
            <a:r>
              <a:rPr lang="en-US" altLang="zh-CN" b="1" dirty="0"/>
              <a:t>)</a:t>
            </a:r>
            <a:r>
              <a:rPr lang="zh-CN" altLang="zh-CN" b="1" dirty="0"/>
              <a:t>表示，则容易得到以下递推式</a:t>
            </a:r>
            <a:r>
              <a:rPr lang="zh-CN" altLang="en-US" b="1" dirty="0"/>
              <a:t>：</a:t>
            </a:r>
            <a:endParaRPr lang="zh-CN" altLang="zh-CN" b="1" dirty="0"/>
          </a:p>
          <a:p>
            <a:r>
              <a:rPr lang="en-US" altLang="zh-CN" b="1" dirty="0"/>
              <a:t>		</a:t>
            </a:r>
            <a:endParaRPr lang="zh-CN" altLang="en-US" b="1" dirty="0"/>
          </a:p>
        </p:txBody>
      </p:sp>
      <p:pic>
        <p:nvPicPr>
          <p:cNvPr id="5" name="图片 4">
            <a:extLst>
              <a:ext uri="{FF2B5EF4-FFF2-40B4-BE49-F238E27FC236}">
                <a16:creationId xmlns:a16="http://schemas.microsoft.com/office/drawing/2014/main" id="{F04ABBFD-B028-4CBB-A346-8D407D2BD75F}"/>
              </a:ext>
            </a:extLst>
          </p:cNvPr>
          <p:cNvPicPr/>
          <p:nvPr/>
        </p:nvPicPr>
        <p:blipFill>
          <a:blip r:embed="rId2"/>
          <a:stretch>
            <a:fillRect/>
          </a:stretch>
        </p:blipFill>
        <p:spPr>
          <a:xfrm>
            <a:off x="2555776" y="2770009"/>
            <a:ext cx="3384376" cy="356352"/>
          </a:xfrm>
          <a:prstGeom prst="rect">
            <a:avLst/>
          </a:prstGeom>
          <a:noFill/>
          <a:ln w="9525">
            <a:noFill/>
          </a:ln>
        </p:spPr>
      </p:pic>
      <p:pic>
        <p:nvPicPr>
          <p:cNvPr id="6" name="图片 5">
            <a:extLst>
              <a:ext uri="{FF2B5EF4-FFF2-40B4-BE49-F238E27FC236}">
                <a16:creationId xmlns:a16="http://schemas.microsoft.com/office/drawing/2014/main" id="{7CD63DCC-2D26-4FCC-AE05-083FEEB46BD5}"/>
              </a:ext>
            </a:extLst>
          </p:cNvPr>
          <p:cNvPicPr/>
          <p:nvPr/>
        </p:nvPicPr>
        <p:blipFill>
          <a:blip r:embed="rId3"/>
          <a:stretch>
            <a:fillRect/>
          </a:stretch>
        </p:blipFill>
        <p:spPr>
          <a:xfrm>
            <a:off x="2339752" y="3189559"/>
            <a:ext cx="4248472" cy="551477"/>
          </a:xfrm>
          <a:prstGeom prst="rect">
            <a:avLst/>
          </a:prstGeom>
          <a:noFill/>
          <a:ln w="9525">
            <a:noFill/>
          </a:ln>
        </p:spPr>
      </p:pic>
      <p:sp>
        <p:nvSpPr>
          <p:cNvPr id="7" name="文本框 6">
            <a:extLst>
              <a:ext uri="{FF2B5EF4-FFF2-40B4-BE49-F238E27FC236}">
                <a16:creationId xmlns:a16="http://schemas.microsoft.com/office/drawing/2014/main" id="{C56546C9-C192-401C-9E97-986B5E571F2E}"/>
              </a:ext>
            </a:extLst>
          </p:cNvPr>
          <p:cNvSpPr txBox="1"/>
          <p:nvPr/>
        </p:nvSpPr>
        <p:spPr>
          <a:xfrm>
            <a:off x="379829" y="3741036"/>
            <a:ext cx="8435280" cy="1477328"/>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a:t>根据上列两个公式，</a:t>
            </a:r>
            <a:r>
              <a:rPr lang="zh-CN" altLang="zh-CN" b="1" dirty="0"/>
              <a:t>这个神经元在下一轮是否会被激发，依赖原始的输入和其它神经元的反馈输入</a:t>
            </a:r>
            <a:r>
              <a:rPr lang="zh-CN" altLang="en-US" b="1" dirty="0"/>
              <a:t>。</a:t>
            </a:r>
            <a:r>
              <a:rPr lang="zh-CN" altLang="zh-CN" b="1" dirty="0"/>
              <a:t>假设对于任意输入，对于任意节点</a:t>
            </a:r>
            <a:r>
              <a:rPr lang="en-US" altLang="zh-CN" b="1" dirty="0" err="1"/>
              <a:t>i</a:t>
            </a:r>
            <a:r>
              <a:rPr lang="zh-CN" altLang="zh-CN" b="1" dirty="0"/>
              <a:t>在有限的时刻内能得到</a:t>
            </a:r>
            <a:r>
              <a:rPr lang="en-US" altLang="zh-CN" b="1" dirty="0"/>
              <a:t>y(i,t+1)=y(</a:t>
            </a:r>
            <a:r>
              <a:rPr lang="en-US" altLang="zh-CN" b="1" dirty="0" err="1"/>
              <a:t>i,t</a:t>
            </a:r>
            <a:r>
              <a:rPr lang="en-US" altLang="zh-CN" b="1" dirty="0"/>
              <a:t>)</a:t>
            </a:r>
            <a:r>
              <a:rPr lang="zh-CN" altLang="zh-CN" b="1" dirty="0"/>
              <a:t>，就说这个神经网络是稳定的。可以证明，当神经元激发函数是有界连续的，且神经网络各节点连接权重对阵，则</a:t>
            </a:r>
            <a:r>
              <a:rPr lang="en-US" altLang="zh-CN" b="1" dirty="0"/>
              <a:t>Hopfield</a:t>
            </a:r>
            <a:r>
              <a:rPr lang="zh-CN" altLang="zh-CN" b="1" dirty="0"/>
              <a:t>网络一定是稳定的。 对于一个稳定的神经网络。本书定义</a:t>
            </a:r>
            <a:r>
              <a:rPr lang="en-US" altLang="zh-CN" b="1" dirty="0"/>
              <a:t>“</a:t>
            </a:r>
            <a:r>
              <a:rPr lang="zh-CN" altLang="zh-CN" b="1" dirty="0"/>
              <a:t>能量</a:t>
            </a:r>
            <a:r>
              <a:rPr lang="en-US" altLang="zh-CN" b="1" dirty="0"/>
              <a:t>”</a:t>
            </a:r>
            <a:r>
              <a:rPr lang="zh-CN" altLang="zh-CN" b="1" dirty="0"/>
              <a:t>的增量为以下式子：</a:t>
            </a:r>
            <a:endParaRPr lang="zh-CN" altLang="en-US" b="1" dirty="0"/>
          </a:p>
        </p:txBody>
      </p:sp>
      <p:pic>
        <p:nvPicPr>
          <p:cNvPr id="8" name="图片 7">
            <a:extLst>
              <a:ext uri="{FF2B5EF4-FFF2-40B4-BE49-F238E27FC236}">
                <a16:creationId xmlns:a16="http://schemas.microsoft.com/office/drawing/2014/main" id="{31103704-FD20-4D35-9D10-BC51D8195D9F}"/>
              </a:ext>
            </a:extLst>
          </p:cNvPr>
          <p:cNvPicPr>
            <a:picLocks noChangeAspect="1"/>
          </p:cNvPicPr>
          <p:nvPr/>
        </p:nvPicPr>
        <p:blipFill>
          <a:blip r:embed="rId4"/>
          <a:stretch>
            <a:fillRect/>
          </a:stretch>
        </p:blipFill>
        <p:spPr>
          <a:xfrm>
            <a:off x="2555776" y="5131060"/>
            <a:ext cx="3384376" cy="1703707"/>
          </a:xfrm>
          <a:prstGeom prst="rect">
            <a:avLst/>
          </a:prstGeom>
        </p:spPr>
      </p:pic>
      <p:sp>
        <p:nvSpPr>
          <p:cNvPr id="10" name="标题 1">
            <a:extLst>
              <a:ext uri="{FF2B5EF4-FFF2-40B4-BE49-F238E27FC236}">
                <a16:creationId xmlns:a16="http://schemas.microsoft.com/office/drawing/2014/main" id="{C9797FE3-7FAC-40BC-ACC2-84DF0260A3E0}"/>
              </a:ext>
            </a:extLst>
          </p:cNvPr>
          <p:cNvSpPr>
            <a:spLocks noGrp="1" noChangeArrowheads="1"/>
          </p:cNvSpPr>
          <p:nvPr>
            <p:ph type="title"/>
          </p:nvPr>
        </p:nvSpPr>
        <p:spPr>
          <a:xfrm>
            <a:off x="457200" y="529431"/>
            <a:ext cx="8229600" cy="595313"/>
          </a:xfrm>
        </p:spPr>
        <p:txBody>
          <a:bodyPr/>
          <a:lstStyle/>
          <a:p>
            <a:r>
              <a:rPr lang="en-US" altLang="zh-CN" sz="3200" b="1" dirty="0">
                <a:effectLst>
                  <a:outerShdw blurRad="38100" dist="38100" dir="2700000" algn="tl">
                    <a:srgbClr val="000000">
                      <a:alpha val="43137"/>
                    </a:srgbClr>
                  </a:outerShdw>
                </a:effectLst>
                <a:latin typeface="+mj-ea"/>
              </a:rPr>
              <a:t>9.2.3</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RBM</a:t>
            </a:r>
            <a:r>
              <a:rPr lang="zh-CN" altLang="en-US" sz="3200" b="1" dirty="0">
                <a:effectLst>
                  <a:outerShdw blurRad="38100" dist="38100" dir="2700000" algn="tl">
                    <a:srgbClr val="000000">
                      <a:alpha val="43137"/>
                    </a:srgbClr>
                  </a:outerShdw>
                </a:effectLst>
                <a:latin typeface="+mj-ea"/>
              </a:rPr>
              <a:t>的能量模型</a:t>
            </a:r>
          </a:p>
        </p:txBody>
      </p:sp>
    </p:spTree>
    <p:extLst>
      <p:ext uri="{BB962C8B-B14F-4D97-AF65-F5344CB8AC3E}">
        <p14:creationId xmlns:p14="http://schemas.microsoft.com/office/powerpoint/2010/main" val="2951647690"/>
      </p:ext>
    </p:extLst>
  </p:cSld>
  <p:clrMapOvr>
    <a:masterClrMapping/>
  </p:clrMapOvr>
  <p:transition>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46B0850-4795-44C1-A671-6A29C9B019C9}"/>
              </a:ext>
            </a:extLst>
          </p:cNvPr>
          <p:cNvSpPr txBox="1"/>
          <p:nvPr/>
        </p:nvSpPr>
        <p:spPr>
          <a:xfrm>
            <a:off x="483512" y="1094366"/>
            <a:ext cx="8229600" cy="923330"/>
          </a:xfrm>
          <a:prstGeom prst="rect">
            <a:avLst/>
          </a:prstGeom>
          <a:noFill/>
        </p:spPr>
        <p:txBody>
          <a:bodyPr wrap="square" rtlCol="0">
            <a:spAutoFit/>
          </a:bodyPr>
          <a:lstStyle/>
          <a:p>
            <a:pPr marL="285750" indent="-285750">
              <a:buClr>
                <a:schemeClr val="tx1"/>
              </a:buClr>
              <a:buFont typeface="Wingdings" panose="05000000000000000000" pitchFamily="2" charset="2"/>
              <a:buChar char="Ø"/>
            </a:pPr>
            <a:r>
              <a:rPr lang="en-US" altLang="zh-CN" b="1" dirty="0"/>
              <a:t>RBM</a:t>
            </a:r>
            <a:r>
              <a:rPr lang="zh-CN" altLang="zh-CN" b="1" dirty="0"/>
              <a:t>是一种基于能量</a:t>
            </a:r>
            <a:r>
              <a:rPr lang="en-US" altLang="zh-CN" b="1" dirty="0"/>
              <a:t>(Energy-based)</a:t>
            </a:r>
            <a:r>
              <a:rPr lang="zh-CN" altLang="zh-CN" b="1" dirty="0"/>
              <a:t>的模型，其可见变量</a:t>
            </a:r>
            <a:r>
              <a:rPr lang="en-US" altLang="zh-CN" b="1" dirty="0"/>
              <a:t>v</a:t>
            </a:r>
            <a:r>
              <a:rPr lang="zh-CN" altLang="zh-CN" b="1" dirty="0"/>
              <a:t>和隐藏变量</a:t>
            </a:r>
            <a:r>
              <a:rPr lang="en-US" altLang="zh-CN" b="1" dirty="0"/>
              <a:t>h</a:t>
            </a:r>
            <a:r>
              <a:rPr lang="zh-CN" altLang="zh-CN" b="1" dirty="0"/>
              <a:t>的联合配置</a:t>
            </a:r>
            <a:r>
              <a:rPr lang="en-US" altLang="zh-CN" b="1" dirty="0"/>
              <a:t>(joint configuration)</a:t>
            </a:r>
            <a:r>
              <a:rPr lang="zh-CN" altLang="zh-CN" b="1" dirty="0"/>
              <a:t>的能量为：</a:t>
            </a:r>
          </a:p>
          <a:p>
            <a:pPr>
              <a:buClr>
                <a:schemeClr val="tx1"/>
              </a:buClr>
            </a:pPr>
            <a:r>
              <a:rPr lang="en-US" altLang="zh-CN" dirty="0"/>
              <a:t>		</a:t>
            </a:r>
            <a:endParaRPr lang="zh-CN" altLang="en-US" dirty="0"/>
          </a:p>
        </p:txBody>
      </p:sp>
      <p:pic>
        <p:nvPicPr>
          <p:cNvPr id="15" name="图片 14">
            <a:extLst>
              <a:ext uri="{FF2B5EF4-FFF2-40B4-BE49-F238E27FC236}">
                <a16:creationId xmlns:a16="http://schemas.microsoft.com/office/drawing/2014/main" id="{108CEC0E-787E-469C-B01E-FD180349FB54}"/>
              </a:ext>
            </a:extLst>
          </p:cNvPr>
          <p:cNvPicPr/>
          <p:nvPr/>
        </p:nvPicPr>
        <p:blipFill>
          <a:blip r:embed="rId2"/>
          <a:stretch>
            <a:fillRect/>
          </a:stretch>
        </p:blipFill>
        <p:spPr>
          <a:xfrm>
            <a:off x="2251134" y="1755587"/>
            <a:ext cx="4071280" cy="571207"/>
          </a:xfrm>
          <a:prstGeom prst="rect">
            <a:avLst/>
          </a:prstGeom>
          <a:noFill/>
          <a:ln w="9525">
            <a:noFill/>
          </a:ln>
        </p:spPr>
      </p:pic>
      <p:sp>
        <p:nvSpPr>
          <p:cNvPr id="16" name="文本框 15">
            <a:extLst>
              <a:ext uri="{FF2B5EF4-FFF2-40B4-BE49-F238E27FC236}">
                <a16:creationId xmlns:a16="http://schemas.microsoft.com/office/drawing/2014/main" id="{399A7391-BE3A-425F-822B-3DDF6C9F5172}"/>
              </a:ext>
            </a:extLst>
          </p:cNvPr>
          <p:cNvSpPr txBox="1"/>
          <p:nvPr/>
        </p:nvSpPr>
        <p:spPr>
          <a:xfrm>
            <a:off x="457200" y="2280925"/>
            <a:ext cx="8229600" cy="1200329"/>
          </a:xfrm>
          <a:prstGeom prst="rect">
            <a:avLst/>
          </a:prstGeom>
          <a:noFill/>
        </p:spPr>
        <p:txBody>
          <a:bodyPr wrap="square" rtlCol="0">
            <a:spAutoFit/>
          </a:bodyPr>
          <a:lstStyle/>
          <a:p>
            <a:pPr marL="285750" indent="-285750">
              <a:buFont typeface="Wingdings" panose="05000000000000000000" pitchFamily="2" charset="2"/>
              <a:buChar char="Ø"/>
            </a:pPr>
            <a:r>
              <a:rPr lang="zh-CN" altLang="zh-CN" b="1" dirty="0"/>
              <a:t>其中</a:t>
            </a:r>
            <a:r>
              <a:rPr lang="en-US" altLang="zh-CN" b="1" dirty="0"/>
              <a:t>θ</a:t>
            </a:r>
            <a:r>
              <a:rPr lang="zh-CN" altLang="zh-CN" b="1" dirty="0"/>
              <a:t>是</a:t>
            </a:r>
            <a:r>
              <a:rPr lang="en-US" altLang="zh-CN" b="1" dirty="0"/>
              <a:t>RBM</a:t>
            </a:r>
            <a:r>
              <a:rPr lang="zh-CN" altLang="zh-CN" b="1" dirty="0"/>
              <a:t>的参数</a:t>
            </a:r>
            <a:r>
              <a:rPr lang="en-US" altLang="zh-CN" b="1" dirty="0"/>
              <a:t>{W, a, b}, W</a:t>
            </a:r>
            <a:r>
              <a:rPr lang="zh-CN" altLang="zh-CN" b="1" dirty="0"/>
              <a:t>为可见单元和隐藏单元之间的边的权重，</a:t>
            </a:r>
            <a:r>
              <a:rPr lang="en-US" altLang="zh-CN" b="1" dirty="0"/>
              <a:t>b</a:t>
            </a:r>
            <a:r>
              <a:rPr lang="zh-CN" altLang="zh-CN" b="1" dirty="0"/>
              <a:t>和</a:t>
            </a:r>
            <a:r>
              <a:rPr lang="en-US" altLang="zh-CN" b="1" dirty="0"/>
              <a:t>a</a:t>
            </a:r>
            <a:r>
              <a:rPr lang="zh-CN" altLang="zh-CN" b="1" dirty="0"/>
              <a:t>分别为可见单元和隐藏单元的偏置</a:t>
            </a:r>
            <a:r>
              <a:rPr lang="en-US" altLang="zh-CN" b="1" dirty="0"/>
              <a:t>(bias)</a:t>
            </a:r>
            <a:r>
              <a:rPr lang="zh-CN" altLang="zh-CN" b="1" dirty="0"/>
              <a:t>。</a:t>
            </a:r>
          </a:p>
          <a:p>
            <a:r>
              <a:rPr lang="en-US" altLang="zh-CN" b="1" dirty="0"/>
              <a:t>      </a:t>
            </a:r>
            <a:r>
              <a:rPr lang="zh-CN" altLang="zh-CN" b="1" dirty="0"/>
              <a:t>有了</a:t>
            </a:r>
            <a:r>
              <a:rPr lang="en-US" altLang="zh-CN" b="1" dirty="0"/>
              <a:t>v</a:t>
            </a:r>
            <a:r>
              <a:rPr lang="zh-CN" altLang="zh-CN" b="1" dirty="0"/>
              <a:t>和</a:t>
            </a:r>
            <a:r>
              <a:rPr lang="en-US" altLang="zh-CN" b="1" dirty="0"/>
              <a:t>h</a:t>
            </a:r>
            <a:r>
              <a:rPr lang="zh-CN" altLang="zh-CN" b="1" dirty="0"/>
              <a:t>的联合配置的能量之后，就可以得到</a:t>
            </a:r>
            <a:r>
              <a:rPr lang="en-US" altLang="zh-CN" b="1" dirty="0"/>
              <a:t>v</a:t>
            </a:r>
            <a:r>
              <a:rPr lang="zh-CN" altLang="zh-CN" b="1" dirty="0"/>
              <a:t>和</a:t>
            </a:r>
            <a:r>
              <a:rPr lang="en-US" altLang="zh-CN" b="1" dirty="0"/>
              <a:t>h</a:t>
            </a:r>
            <a:r>
              <a:rPr lang="zh-CN" altLang="zh-CN" b="1" dirty="0"/>
              <a:t>的联合概率：</a:t>
            </a:r>
          </a:p>
          <a:p>
            <a:r>
              <a:rPr lang="en-US" altLang="zh-CN" dirty="0"/>
              <a:t>		</a:t>
            </a:r>
            <a:endParaRPr lang="zh-CN" altLang="en-US" dirty="0"/>
          </a:p>
        </p:txBody>
      </p:sp>
      <p:pic>
        <p:nvPicPr>
          <p:cNvPr id="18" name="图片 17">
            <a:extLst>
              <a:ext uri="{FF2B5EF4-FFF2-40B4-BE49-F238E27FC236}">
                <a16:creationId xmlns:a16="http://schemas.microsoft.com/office/drawing/2014/main" id="{FA19B9CB-61B4-41CC-A5F4-7C4F4D4B8E9F}"/>
              </a:ext>
            </a:extLst>
          </p:cNvPr>
          <p:cNvPicPr/>
          <p:nvPr/>
        </p:nvPicPr>
        <p:blipFill>
          <a:blip r:embed="rId3"/>
          <a:stretch>
            <a:fillRect/>
          </a:stretch>
        </p:blipFill>
        <p:spPr>
          <a:xfrm>
            <a:off x="2594586" y="3140151"/>
            <a:ext cx="3384376" cy="622743"/>
          </a:xfrm>
          <a:prstGeom prst="rect">
            <a:avLst/>
          </a:prstGeom>
          <a:noFill/>
          <a:ln w="9525">
            <a:noFill/>
          </a:ln>
        </p:spPr>
      </p:pic>
      <p:sp>
        <p:nvSpPr>
          <p:cNvPr id="10" name="文本框 9">
            <a:extLst>
              <a:ext uri="{FF2B5EF4-FFF2-40B4-BE49-F238E27FC236}">
                <a16:creationId xmlns:a16="http://schemas.microsoft.com/office/drawing/2014/main" id="{9B02032D-2B2A-4519-991C-93F095FF6652}"/>
              </a:ext>
            </a:extLst>
          </p:cNvPr>
          <p:cNvSpPr txBox="1"/>
          <p:nvPr/>
        </p:nvSpPr>
        <p:spPr>
          <a:xfrm>
            <a:off x="483512" y="3781797"/>
            <a:ext cx="8229600" cy="646331"/>
          </a:xfrm>
          <a:prstGeom prst="rect">
            <a:avLst/>
          </a:prstGeom>
          <a:noFill/>
        </p:spPr>
        <p:txBody>
          <a:bodyPr wrap="square" rtlCol="0">
            <a:spAutoFit/>
          </a:bodyPr>
          <a:lstStyle/>
          <a:p>
            <a:pPr marL="285750" indent="-285750">
              <a:buFont typeface="Wingdings" panose="05000000000000000000" pitchFamily="2" charset="2"/>
              <a:buChar char="Ø"/>
            </a:pPr>
            <a:r>
              <a:rPr lang="zh-CN" altLang="zh-CN" b="1" dirty="0"/>
              <a:t>其中</a:t>
            </a:r>
            <a:r>
              <a:rPr lang="en-US" altLang="zh-CN" b="1" dirty="0"/>
              <a:t>Z(θ)</a:t>
            </a:r>
            <a:r>
              <a:rPr lang="zh-CN" altLang="zh-CN" b="1" dirty="0"/>
              <a:t>是归一化因子，也称为配分函数</a:t>
            </a:r>
            <a:r>
              <a:rPr lang="en-US" altLang="zh-CN" b="1" dirty="0"/>
              <a:t>(partition function)</a:t>
            </a:r>
            <a:r>
              <a:rPr lang="zh-CN" altLang="zh-CN" b="1" dirty="0"/>
              <a:t>。根据</a:t>
            </a:r>
            <a:r>
              <a:rPr lang="en-US" altLang="zh-CN" b="1" dirty="0"/>
              <a:t>RBM</a:t>
            </a:r>
            <a:r>
              <a:rPr lang="zh-CN" altLang="en-US" b="1" dirty="0"/>
              <a:t>能量模型</a:t>
            </a:r>
            <a:r>
              <a:rPr lang="zh-CN" altLang="zh-CN" b="1" dirty="0"/>
              <a:t>可以将上式写为：</a:t>
            </a:r>
          </a:p>
        </p:txBody>
      </p:sp>
      <p:pic>
        <p:nvPicPr>
          <p:cNvPr id="20" name="图片 19">
            <a:extLst>
              <a:ext uri="{FF2B5EF4-FFF2-40B4-BE49-F238E27FC236}">
                <a16:creationId xmlns:a16="http://schemas.microsoft.com/office/drawing/2014/main" id="{ED932BE7-0E69-4A5F-A329-13919435B382}"/>
              </a:ext>
            </a:extLst>
          </p:cNvPr>
          <p:cNvPicPr/>
          <p:nvPr/>
        </p:nvPicPr>
        <p:blipFill>
          <a:blip r:embed="rId4"/>
          <a:stretch>
            <a:fillRect/>
          </a:stretch>
        </p:blipFill>
        <p:spPr>
          <a:xfrm>
            <a:off x="2155540" y="4365235"/>
            <a:ext cx="4752528" cy="726872"/>
          </a:xfrm>
          <a:prstGeom prst="rect">
            <a:avLst/>
          </a:prstGeom>
          <a:noFill/>
          <a:ln w="9525">
            <a:noFill/>
          </a:ln>
        </p:spPr>
      </p:pic>
      <p:sp>
        <p:nvSpPr>
          <p:cNvPr id="12" name="文本框 11">
            <a:extLst>
              <a:ext uri="{FF2B5EF4-FFF2-40B4-BE49-F238E27FC236}">
                <a16:creationId xmlns:a16="http://schemas.microsoft.com/office/drawing/2014/main" id="{DED790FF-102D-4115-8040-BFB3FE187D9E}"/>
              </a:ext>
            </a:extLst>
          </p:cNvPr>
          <p:cNvSpPr txBox="1"/>
          <p:nvPr/>
        </p:nvSpPr>
        <p:spPr>
          <a:xfrm>
            <a:off x="483512" y="5121857"/>
            <a:ext cx="8480976" cy="646331"/>
          </a:xfrm>
          <a:prstGeom prst="rect">
            <a:avLst/>
          </a:prstGeom>
          <a:noFill/>
        </p:spPr>
        <p:txBody>
          <a:bodyPr wrap="square" rtlCol="0">
            <a:spAutoFit/>
          </a:bodyPr>
          <a:lstStyle/>
          <a:p>
            <a:pPr marL="285750" indent="-285750">
              <a:buFont typeface="Wingdings" panose="05000000000000000000" pitchFamily="2" charset="2"/>
              <a:buChar char="Ø"/>
            </a:pPr>
            <a:r>
              <a:rPr lang="zh-CN" altLang="zh-CN" b="1" dirty="0"/>
              <a:t>希望最大化观测数据的似然函数</a:t>
            </a:r>
            <a:r>
              <a:rPr lang="en-US" altLang="zh-CN" b="1" dirty="0"/>
              <a:t>P(v)</a:t>
            </a:r>
            <a:r>
              <a:rPr lang="zh-CN" altLang="zh-CN" b="1" dirty="0"/>
              <a:t>，</a:t>
            </a:r>
            <a:r>
              <a:rPr lang="en-US" altLang="zh-CN" b="1" dirty="0"/>
              <a:t>P(v)</a:t>
            </a:r>
            <a:r>
              <a:rPr lang="zh-CN" altLang="zh-CN" b="1" dirty="0"/>
              <a:t>可由求</a:t>
            </a:r>
            <a:r>
              <a:rPr lang="en-US" altLang="zh-CN" b="1" dirty="0"/>
              <a:t>P(</a:t>
            </a:r>
            <a:r>
              <a:rPr lang="en-US" altLang="zh-CN" b="1" dirty="0" err="1"/>
              <a:t>v,h</a:t>
            </a:r>
            <a:r>
              <a:rPr lang="en-US" altLang="zh-CN" b="1" dirty="0"/>
              <a:t>)</a:t>
            </a:r>
            <a:r>
              <a:rPr lang="zh-CN" altLang="zh-CN" b="1" dirty="0"/>
              <a:t>对</a:t>
            </a:r>
            <a:r>
              <a:rPr lang="en-US" altLang="zh-CN" b="1" dirty="0"/>
              <a:t>h</a:t>
            </a:r>
            <a:r>
              <a:rPr lang="zh-CN" altLang="zh-CN" b="1" dirty="0"/>
              <a:t>的边缘分布得到</a:t>
            </a:r>
            <a:r>
              <a:rPr lang="zh-CN" altLang="en-US" b="1" dirty="0"/>
              <a:t>，</a:t>
            </a:r>
            <a:r>
              <a:rPr lang="zh-CN" altLang="zh-CN" b="1" dirty="0"/>
              <a:t>通过最大化</a:t>
            </a:r>
            <a:r>
              <a:rPr lang="en-US" altLang="zh-CN" b="1" dirty="0"/>
              <a:t>P(v)</a:t>
            </a:r>
            <a:r>
              <a:rPr lang="zh-CN" altLang="zh-CN" b="1" dirty="0"/>
              <a:t>来得到</a:t>
            </a:r>
            <a:r>
              <a:rPr lang="en-US" altLang="zh-CN" b="1" dirty="0"/>
              <a:t>RBM</a:t>
            </a:r>
            <a:r>
              <a:rPr lang="zh-CN" altLang="zh-CN" b="1" dirty="0"/>
              <a:t>的参数，最大化</a:t>
            </a:r>
            <a:r>
              <a:rPr lang="en-US" altLang="zh-CN" b="1" dirty="0"/>
              <a:t>P(v)</a:t>
            </a:r>
            <a:r>
              <a:rPr lang="zh-CN" altLang="zh-CN" b="1" dirty="0"/>
              <a:t>等同于最大化</a:t>
            </a:r>
            <a:r>
              <a:rPr lang="en-US" altLang="zh-CN" b="1" dirty="0"/>
              <a:t>log(P(v))=L(θ)</a:t>
            </a:r>
            <a:endParaRPr lang="zh-CN" altLang="zh-CN" b="1" dirty="0"/>
          </a:p>
        </p:txBody>
      </p:sp>
      <p:pic>
        <p:nvPicPr>
          <p:cNvPr id="23" name="图片 22">
            <a:extLst>
              <a:ext uri="{FF2B5EF4-FFF2-40B4-BE49-F238E27FC236}">
                <a16:creationId xmlns:a16="http://schemas.microsoft.com/office/drawing/2014/main" id="{C13A1DE3-15F0-43DE-B9EE-B9E36E08AFBC}"/>
              </a:ext>
            </a:extLst>
          </p:cNvPr>
          <p:cNvPicPr/>
          <p:nvPr/>
        </p:nvPicPr>
        <p:blipFill>
          <a:blip r:embed="rId5"/>
          <a:stretch>
            <a:fillRect/>
          </a:stretch>
        </p:blipFill>
        <p:spPr>
          <a:xfrm>
            <a:off x="952753" y="5906023"/>
            <a:ext cx="3711012" cy="656626"/>
          </a:xfrm>
          <a:prstGeom prst="rect">
            <a:avLst/>
          </a:prstGeom>
          <a:noFill/>
          <a:ln w="9525">
            <a:noFill/>
          </a:ln>
        </p:spPr>
      </p:pic>
      <p:pic>
        <p:nvPicPr>
          <p:cNvPr id="24" name="图片 23">
            <a:extLst>
              <a:ext uri="{FF2B5EF4-FFF2-40B4-BE49-F238E27FC236}">
                <a16:creationId xmlns:a16="http://schemas.microsoft.com/office/drawing/2014/main" id="{B1AC4848-BA20-4E9E-9A2A-F472566A86AD}"/>
              </a:ext>
            </a:extLst>
          </p:cNvPr>
          <p:cNvPicPr/>
          <p:nvPr/>
        </p:nvPicPr>
        <p:blipFill>
          <a:blip r:embed="rId6"/>
          <a:stretch>
            <a:fillRect/>
          </a:stretch>
        </p:blipFill>
        <p:spPr>
          <a:xfrm>
            <a:off x="5292080" y="5912342"/>
            <a:ext cx="2448272" cy="650307"/>
          </a:xfrm>
          <a:prstGeom prst="rect">
            <a:avLst/>
          </a:prstGeom>
          <a:noFill/>
          <a:ln w="9525">
            <a:noFill/>
          </a:ln>
        </p:spPr>
      </p:pic>
      <p:sp>
        <p:nvSpPr>
          <p:cNvPr id="13" name="标题 1">
            <a:extLst>
              <a:ext uri="{FF2B5EF4-FFF2-40B4-BE49-F238E27FC236}">
                <a16:creationId xmlns:a16="http://schemas.microsoft.com/office/drawing/2014/main" id="{79EDCCEB-B7D2-4773-9502-1A3718AE956F}"/>
              </a:ext>
            </a:extLst>
          </p:cNvPr>
          <p:cNvSpPr>
            <a:spLocks noGrp="1" noChangeArrowheads="1"/>
          </p:cNvSpPr>
          <p:nvPr>
            <p:ph type="title"/>
          </p:nvPr>
        </p:nvSpPr>
        <p:spPr>
          <a:xfrm>
            <a:off x="457200" y="529431"/>
            <a:ext cx="8229600" cy="595313"/>
          </a:xfrm>
        </p:spPr>
        <p:txBody>
          <a:bodyPr/>
          <a:lstStyle/>
          <a:p>
            <a:r>
              <a:rPr lang="en-US" altLang="zh-CN" sz="3200" b="1" dirty="0">
                <a:effectLst>
                  <a:outerShdw blurRad="38100" dist="38100" dir="2700000" algn="tl">
                    <a:srgbClr val="000000">
                      <a:alpha val="43137"/>
                    </a:srgbClr>
                  </a:outerShdw>
                </a:effectLst>
                <a:latin typeface="+mj-ea"/>
              </a:rPr>
              <a:t>9.2.3</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RBM</a:t>
            </a:r>
            <a:r>
              <a:rPr lang="zh-CN" altLang="en-US" sz="3200" b="1" dirty="0">
                <a:effectLst>
                  <a:outerShdw blurRad="38100" dist="38100" dir="2700000" algn="tl">
                    <a:srgbClr val="000000">
                      <a:alpha val="43137"/>
                    </a:srgbClr>
                  </a:outerShdw>
                </a:effectLst>
                <a:latin typeface="+mj-ea"/>
              </a:rPr>
              <a:t>的能量模型</a:t>
            </a:r>
          </a:p>
        </p:txBody>
      </p:sp>
    </p:spTree>
    <p:extLst>
      <p:ext uri="{BB962C8B-B14F-4D97-AF65-F5344CB8AC3E}">
        <p14:creationId xmlns:p14="http://schemas.microsoft.com/office/powerpoint/2010/main" val="1692199561"/>
      </p:ext>
    </p:extLst>
  </p:cSld>
  <p:clrMapOvr>
    <a:masterClrMapping/>
  </p:clrMapOvr>
  <p:transition>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noChangeArrowheads="1"/>
          </p:cNvSpPr>
          <p:nvPr>
            <p:ph type="title"/>
          </p:nvPr>
        </p:nvSpPr>
        <p:spPr/>
        <p:txBody>
          <a:bodyPr/>
          <a:lstStyle/>
          <a:p>
            <a:r>
              <a:rPr lang="zh-CN" altLang="en-US" sz="3600" dirty="0">
                <a:latin typeface="宋体 (正文)"/>
                <a:ea typeface="黑体" panose="02010609060101010101" pitchFamily="49" charset="-122"/>
              </a:rPr>
              <a:t>第 </a:t>
            </a:r>
            <a:r>
              <a:rPr lang="en-US" altLang="zh-CN" sz="3600" dirty="0">
                <a:latin typeface="宋体 (正文)"/>
                <a:ea typeface="黑体" panose="02010609060101010101" pitchFamily="49" charset="-122"/>
              </a:rPr>
              <a:t>9 </a:t>
            </a:r>
            <a:r>
              <a:rPr lang="zh-CN" altLang="en-US" sz="3600" dirty="0">
                <a:latin typeface="宋体 (正文)"/>
                <a:ea typeface="黑体" panose="02010609060101010101" pitchFamily="49" charset="-122"/>
              </a:rPr>
              <a:t>章 神经网络</a:t>
            </a:r>
          </a:p>
        </p:txBody>
      </p:sp>
      <p:sp>
        <p:nvSpPr>
          <p:cNvPr id="7171" name="内容占位符 2">
            <a:extLst>
              <a:ext uri="{FF2B5EF4-FFF2-40B4-BE49-F238E27FC236}">
                <a16:creationId xmlns:a16="http://schemas.microsoft.com/office/drawing/2014/main" id="{CB39F74C-E5C5-4D5C-96A3-D50E2A720B41}"/>
              </a:ext>
            </a:extLst>
          </p:cNvPr>
          <p:cNvSpPr>
            <a:spLocks noGrp="1" noChangeArrowheads="1"/>
          </p:cNvSpPr>
          <p:nvPr>
            <p:ph idx="1"/>
          </p:nvPr>
        </p:nvSpPr>
        <p:spPr/>
        <p:txBody>
          <a:bodyPr/>
          <a:lstStyle/>
          <a:p>
            <a:pPr>
              <a:defRPr/>
            </a:pPr>
            <a:r>
              <a:rPr lang="en-US" altLang="zh-CN" b="1" dirty="0">
                <a:solidFill>
                  <a:schemeClr val="accent3">
                    <a:lumMod val="65000"/>
                  </a:schemeClr>
                </a:solidFill>
                <a:latin typeface="宋体 (正文)"/>
                <a:ea typeface="宋体" panose="02010600030101010101" pitchFamily="2" charset="-122"/>
              </a:rPr>
              <a:t>9.1</a:t>
            </a:r>
            <a:r>
              <a:rPr lang="zh-CN" altLang="en-US" b="1" dirty="0">
                <a:solidFill>
                  <a:schemeClr val="accent3">
                    <a:lumMod val="65000"/>
                  </a:schemeClr>
                </a:solidFill>
                <a:latin typeface="宋体 (正文)"/>
                <a:ea typeface="宋体" panose="02010600030101010101" pitchFamily="2" charset="-122"/>
              </a:rPr>
              <a:t>  神经网络概述与定义</a:t>
            </a:r>
            <a:endParaRPr lang="en-US" altLang="zh-CN" b="1" dirty="0">
              <a:solidFill>
                <a:schemeClr val="accent3">
                  <a:lumMod val="65000"/>
                </a:schemeClr>
              </a:solidFill>
              <a:latin typeface="宋体 (正文)"/>
              <a:ea typeface="宋体" panose="02010600030101010101" pitchFamily="2" charset="-122"/>
            </a:endParaRPr>
          </a:p>
          <a:p>
            <a:pPr>
              <a:defRPr/>
            </a:pPr>
            <a:r>
              <a:rPr lang="en-US" altLang="zh-CN" b="1" dirty="0">
                <a:solidFill>
                  <a:schemeClr val="accent3">
                    <a:lumMod val="65000"/>
                  </a:schemeClr>
                </a:solidFill>
                <a:latin typeface="宋体 (正文)"/>
                <a:ea typeface="宋体" panose="02010600030101010101" pitchFamily="2" charset="-122"/>
              </a:rPr>
              <a:t>9.2  </a:t>
            </a:r>
            <a:r>
              <a:rPr lang="zh-CN" altLang="en-US" b="1" dirty="0">
                <a:solidFill>
                  <a:schemeClr val="accent3">
                    <a:lumMod val="65000"/>
                  </a:schemeClr>
                </a:solidFill>
                <a:latin typeface="宋体 (正文)"/>
                <a:ea typeface="宋体" panose="02010600030101010101" pitchFamily="2" charset="-122"/>
              </a:rPr>
              <a:t>限制玻尔兹曼机（</a:t>
            </a:r>
            <a:r>
              <a:rPr lang="en-US" altLang="zh-CN" b="1" dirty="0">
                <a:solidFill>
                  <a:schemeClr val="accent3">
                    <a:lumMod val="65000"/>
                  </a:schemeClr>
                </a:solidFill>
                <a:latin typeface="宋体 (正文)"/>
                <a:ea typeface="宋体" panose="02010600030101010101" pitchFamily="2" charset="-122"/>
              </a:rPr>
              <a:t>RBM</a:t>
            </a:r>
            <a:r>
              <a:rPr lang="zh-CN" altLang="en-US" b="1" dirty="0">
                <a:solidFill>
                  <a:schemeClr val="accent3">
                    <a:lumMod val="65000"/>
                  </a:schemeClr>
                </a:solidFill>
                <a:latin typeface="宋体 (正文)"/>
                <a:ea typeface="宋体" panose="02010600030101010101" pitchFamily="2" charset="-122"/>
              </a:rPr>
              <a:t>）</a:t>
            </a:r>
            <a:endParaRPr lang="en-US" altLang="zh-CN" b="1" dirty="0">
              <a:latin typeface="宋体 (正文)"/>
              <a:ea typeface="宋体" panose="02010600030101010101" pitchFamily="2" charset="-122"/>
            </a:endParaRPr>
          </a:p>
          <a:p>
            <a:pPr>
              <a:defRPr/>
            </a:pPr>
            <a:r>
              <a:rPr lang="en-US" altLang="zh-CN" b="1" dirty="0">
                <a:latin typeface="宋体 (正文)"/>
                <a:ea typeface="宋体" panose="02010600030101010101" pitchFamily="2" charset="-122"/>
              </a:rPr>
              <a:t>9.3</a:t>
            </a:r>
            <a:r>
              <a:rPr lang="zh-CN" altLang="en-US" b="1" dirty="0">
                <a:latin typeface="宋体 (正文)"/>
                <a:ea typeface="宋体" panose="02010600030101010101" pitchFamily="2" charset="-122"/>
              </a:rPr>
              <a:t> 深度神经网络（</a:t>
            </a:r>
            <a:r>
              <a:rPr lang="en-US" altLang="zh-CN" b="1" dirty="0">
                <a:latin typeface="宋体 (正文)"/>
                <a:ea typeface="宋体" panose="02010600030101010101" pitchFamily="2" charset="-122"/>
              </a:rPr>
              <a:t>DNN</a:t>
            </a:r>
            <a:r>
              <a:rPr lang="zh-CN" altLang="en-US" b="1" dirty="0">
                <a:latin typeface="宋体 (正文)"/>
                <a:ea typeface="宋体" panose="02010600030101010101" pitchFamily="2" charset="-122"/>
              </a:rPr>
              <a:t>）</a:t>
            </a:r>
            <a:endParaRPr lang="en-US" altLang="zh-CN" b="1" dirty="0">
              <a:latin typeface="宋体 (正文)"/>
              <a:ea typeface="宋体" panose="02010600030101010101" pitchFamily="2" charset="-122"/>
            </a:endParaRPr>
          </a:p>
          <a:p>
            <a:pPr lvl="1">
              <a:defRPr/>
            </a:pPr>
            <a:r>
              <a:rPr lang="en-US" altLang="zh-CN" b="1" dirty="0">
                <a:latin typeface="宋体 (正文)"/>
                <a:ea typeface="宋体" panose="02010600030101010101" pitchFamily="2" charset="-122"/>
              </a:rPr>
              <a:t>9.3.1 </a:t>
            </a:r>
            <a:r>
              <a:rPr lang="zh-CN" altLang="en-US" b="1" dirty="0">
                <a:latin typeface="宋体 (正文)"/>
                <a:ea typeface="宋体" panose="02010600030101010101" pitchFamily="2" charset="-122"/>
              </a:rPr>
              <a:t>反向传播算法</a:t>
            </a:r>
            <a:endParaRPr lang="en-US" altLang="zh-CN" b="1" dirty="0">
              <a:latin typeface="宋体 (正文)"/>
              <a:ea typeface="宋体" panose="02010600030101010101" pitchFamily="2" charset="-122"/>
            </a:endParaRPr>
          </a:p>
          <a:p>
            <a:pPr lvl="1">
              <a:defRPr/>
            </a:pPr>
            <a:r>
              <a:rPr lang="en-US" altLang="zh-CN" b="1" dirty="0">
                <a:latin typeface="宋体 (正文)"/>
                <a:ea typeface="宋体" panose="02010600030101010101" pitchFamily="2" charset="-122"/>
              </a:rPr>
              <a:t>9.3.2 </a:t>
            </a:r>
            <a:r>
              <a:rPr lang="zh-CN" altLang="en-US" b="1" dirty="0">
                <a:latin typeface="宋体 (正文)"/>
                <a:ea typeface="宋体" panose="02010600030101010101" pitchFamily="2" charset="-122"/>
              </a:rPr>
              <a:t>反向传播算法改进</a:t>
            </a:r>
            <a:endParaRPr lang="en-US" altLang="zh-CN" b="1" dirty="0">
              <a:latin typeface="宋体 (正文)"/>
              <a:ea typeface="宋体" panose="02010600030101010101" pitchFamily="2" charset="-122"/>
            </a:endParaRPr>
          </a:p>
          <a:p>
            <a:pPr lvl="1">
              <a:defRPr/>
            </a:pPr>
            <a:r>
              <a:rPr lang="en-US" altLang="zh-CN" b="1" dirty="0">
                <a:latin typeface="宋体 (正文)"/>
                <a:ea typeface="宋体" panose="02010600030101010101" pitchFamily="2" charset="-122"/>
              </a:rPr>
              <a:t>9.3.3 DNN</a:t>
            </a:r>
            <a:r>
              <a:rPr lang="zh-CN" altLang="en-US" b="1" dirty="0">
                <a:latin typeface="宋体 (正文)"/>
                <a:ea typeface="宋体" panose="02010600030101010101" pitchFamily="2" charset="-122"/>
              </a:rPr>
              <a:t>激活函数选择</a:t>
            </a:r>
            <a:endParaRPr lang="en-US" altLang="zh-CN" b="1" dirty="0">
              <a:solidFill>
                <a:schemeClr val="accent3">
                  <a:lumMod val="65000"/>
                </a:schemeClr>
              </a:solidFill>
              <a:latin typeface="宋体 (正文)"/>
              <a:ea typeface="宋体" panose="02010600030101010101" pitchFamily="2" charset="-122"/>
            </a:endParaRPr>
          </a:p>
          <a:p>
            <a:pPr>
              <a:defRPr/>
            </a:pPr>
            <a:r>
              <a:rPr lang="en-US" altLang="zh-CN" b="1" dirty="0">
                <a:solidFill>
                  <a:schemeClr val="accent3">
                    <a:lumMod val="65000"/>
                  </a:schemeClr>
                </a:solidFill>
                <a:latin typeface="宋体 (正文)"/>
                <a:ea typeface="宋体" panose="02010600030101010101" pitchFamily="2" charset="-122"/>
              </a:rPr>
              <a:t>9.4  </a:t>
            </a:r>
            <a:r>
              <a:rPr lang="zh-CN" altLang="en-US" b="1" dirty="0">
                <a:solidFill>
                  <a:schemeClr val="accent3">
                    <a:lumMod val="65000"/>
                  </a:schemeClr>
                </a:solidFill>
                <a:latin typeface="宋体 (正文)"/>
                <a:ea typeface="宋体" panose="02010600030101010101" pitchFamily="2" charset="-122"/>
              </a:rPr>
              <a:t>卷积神经网络（</a:t>
            </a:r>
            <a:r>
              <a:rPr lang="en-US" altLang="zh-CN" b="1" dirty="0">
                <a:solidFill>
                  <a:schemeClr val="accent3">
                    <a:lumMod val="65000"/>
                  </a:schemeClr>
                </a:solidFill>
                <a:latin typeface="宋体 (正文)"/>
                <a:ea typeface="宋体" panose="02010600030101010101" pitchFamily="2" charset="-122"/>
              </a:rPr>
              <a:t>CNN</a:t>
            </a:r>
            <a:r>
              <a:rPr lang="zh-CN" altLang="en-US" b="1" dirty="0">
                <a:solidFill>
                  <a:schemeClr val="accent3">
                    <a:lumMod val="65000"/>
                  </a:schemeClr>
                </a:solidFill>
                <a:latin typeface="宋体 (正文)"/>
                <a:ea typeface="宋体" panose="02010600030101010101" pitchFamily="2" charset="-122"/>
              </a:rPr>
              <a:t>）</a:t>
            </a:r>
            <a:endParaRPr lang="en-US" altLang="zh-CN" b="1" dirty="0">
              <a:solidFill>
                <a:schemeClr val="accent3">
                  <a:lumMod val="65000"/>
                </a:schemeClr>
              </a:solidFill>
              <a:latin typeface="宋体 (正文)"/>
              <a:ea typeface="宋体" panose="02010600030101010101" pitchFamily="2" charset="-122"/>
            </a:endParaRPr>
          </a:p>
          <a:p>
            <a:pPr>
              <a:defRPr/>
            </a:pPr>
            <a:r>
              <a:rPr lang="en-US" altLang="zh-CN" b="1" dirty="0">
                <a:solidFill>
                  <a:schemeClr val="accent3">
                    <a:lumMod val="65000"/>
                  </a:schemeClr>
                </a:solidFill>
                <a:latin typeface="宋体 (正文)"/>
                <a:ea typeface="宋体" panose="02010600030101010101" pitchFamily="2" charset="-122"/>
              </a:rPr>
              <a:t>9.5  </a:t>
            </a:r>
            <a:r>
              <a:rPr lang="zh-CN" altLang="en-US" b="1" dirty="0">
                <a:solidFill>
                  <a:schemeClr val="accent3">
                    <a:lumMod val="65000"/>
                  </a:schemeClr>
                </a:solidFill>
                <a:latin typeface="宋体 (正文)"/>
                <a:ea typeface="宋体" panose="02010600030101010101" pitchFamily="2" charset="-122"/>
              </a:rPr>
              <a:t>循环神经网络（</a:t>
            </a:r>
            <a:r>
              <a:rPr lang="en-US" altLang="zh-CN" b="1" dirty="0">
                <a:solidFill>
                  <a:schemeClr val="accent3">
                    <a:lumMod val="65000"/>
                  </a:schemeClr>
                </a:solidFill>
                <a:latin typeface="宋体 (正文)"/>
                <a:ea typeface="宋体" panose="02010600030101010101" pitchFamily="2" charset="-122"/>
              </a:rPr>
              <a:t>RNN</a:t>
            </a:r>
            <a:r>
              <a:rPr lang="zh-CN" altLang="en-US" b="1" dirty="0">
                <a:solidFill>
                  <a:schemeClr val="accent3">
                    <a:lumMod val="65000"/>
                  </a:schemeClr>
                </a:solidFill>
                <a:latin typeface="宋体 (正文)"/>
                <a:ea typeface="宋体" panose="02010600030101010101" pitchFamily="2" charset="-122"/>
              </a:rPr>
              <a:t>）</a:t>
            </a:r>
            <a:endParaRPr lang="en-US" altLang="zh-CN" b="1" dirty="0">
              <a:solidFill>
                <a:schemeClr val="accent3">
                  <a:lumMod val="65000"/>
                </a:schemeClr>
              </a:solidFill>
              <a:latin typeface="宋体 (正文)"/>
              <a:ea typeface="宋体" panose="02010600030101010101" pitchFamily="2" charset="-122"/>
            </a:endParaRPr>
          </a:p>
        </p:txBody>
      </p:sp>
    </p:spTree>
    <p:extLst>
      <p:ext uri="{BB962C8B-B14F-4D97-AF65-F5344CB8AC3E}">
        <p14:creationId xmlns:p14="http://schemas.microsoft.com/office/powerpoint/2010/main" val="3382893547"/>
      </p:ext>
    </p:extLst>
  </p:cSld>
  <p:clrMapOvr>
    <a:masterClrMapping/>
  </p:clrMapOvr>
  <p:transition>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7BFFFD1-DA0A-4C2B-A5A8-1C550754E320}"/>
              </a:ext>
            </a:extLst>
          </p:cNvPr>
          <p:cNvSpPr txBox="1"/>
          <p:nvPr/>
        </p:nvSpPr>
        <p:spPr>
          <a:xfrm>
            <a:off x="313184" y="1235365"/>
            <a:ext cx="8579296" cy="2092881"/>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dirty="0"/>
              <a:t>反向传播算法机制前身：</a:t>
            </a:r>
            <a:r>
              <a:rPr lang="zh-CN" altLang="en-US" sz="2000" b="1" dirty="0">
                <a:solidFill>
                  <a:srgbClr val="FF0000"/>
                </a:solidFill>
              </a:rPr>
              <a:t>梯度下降法</a:t>
            </a:r>
            <a:r>
              <a:rPr lang="zh-CN" altLang="en-US" sz="2000" dirty="0"/>
              <a:t>（</a:t>
            </a:r>
            <a:r>
              <a:rPr lang="en-US" altLang="zh-CN" sz="2000" dirty="0"/>
              <a:t>Gradient Descent</a:t>
            </a:r>
            <a:r>
              <a:rPr lang="zh-CN" altLang="en-US" sz="2000" dirty="0"/>
              <a:t>）</a:t>
            </a:r>
            <a:endParaRPr lang="en-US" altLang="zh-CN" sz="2000" dirty="0"/>
          </a:p>
          <a:p>
            <a:endParaRPr lang="en-US" altLang="zh-CN" sz="2000" dirty="0"/>
          </a:p>
          <a:p>
            <a:r>
              <a:rPr lang="zh-CN" altLang="zh-CN" b="1" dirty="0"/>
              <a:t>▪</a:t>
            </a:r>
            <a:r>
              <a:rPr lang="en-US" altLang="zh-CN" b="1" dirty="0"/>
              <a:t> </a:t>
            </a:r>
            <a:r>
              <a:rPr lang="zh-CN" altLang="en-US" b="1" dirty="0"/>
              <a:t>梯度：在微积分里面，对多元函数的参数求∂偏导，把求得的各个参数的偏导数以向量的形式表示就是梯度</a:t>
            </a:r>
            <a:endParaRPr lang="en-US" altLang="zh-CN" b="1" dirty="0"/>
          </a:p>
          <a:p>
            <a:r>
              <a:rPr lang="zh-CN" altLang="en-US" b="1" dirty="0"/>
              <a:t>在机器学习算法中，在最小化损失函数时，可以通过梯度下降法来一步步的迭代求解，得到最小化的损失函数，和模型参数值。同时如果我们需要求解损失函数的最大值，可利用梯度上升法来迭代。</a:t>
            </a:r>
          </a:p>
        </p:txBody>
      </p:sp>
      <p:pic>
        <p:nvPicPr>
          <p:cNvPr id="4" name="图片 3">
            <a:extLst>
              <a:ext uri="{FF2B5EF4-FFF2-40B4-BE49-F238E27FC236}">
                <a16:creationId xmlns:a16="http://schemas.microsoft.com/office/drawing/2014/main" id="{3B916DA4-72D6-4AC2-9479-FE759F799602}"/>
              </a:ext>
            </a:extLst>
          </p:cNvPr>
          <p:cNvPicPr>
            <a:picLocks noChangeAspect="1"/>
          </p:cNvPicPr>
          <p:nvPr/>
        </p:nvPicPr>
        <p:blipFill>
          <a:blip r:embed="rId2"/>
          <a:stretch>
            <a:fillRect/>
          </a:stretch>
        </p:blipFill>
        <p:spPr>
          <a:xfrm>
            <a:off x="2123728" y="3245626"/>
            <a:ext cx="4608512" cy="2142751"/>
          </a:xfrm>
          <a:prstGeom prst="rect">
            <a:avLst/>
          </a:prstGeom>
        </p:spPr>
      </p:pic>
      <p:sp>
        <p:nvSpPr>
          <p:cNvPr id="5" name="文本框 4">
            <a:extLst>
              <a:ext uri="{FF2B5EF4-FFF2-40B4-BE49-F238E27FC236}">
                <a16:creationId xmlns:a16="http://schemas.microsoft.com/office/drawing/2014/main" id="{717F6C40-47D8-4611-B2A7-77F2620F1612}"/>
              </a:ext>
            </a:extLst>
          </p:cNvPr>
          <p:cNvSpPr txBox="1"/>
          <p:nvPr/>
        </p:nvSpPr>
        <p:spPr>
          <a:xfrm>
            <a:off x="282352" y="5388377"/>
            <a:ext cx="8579296" cy="1477328"/>
          </a:xfrm>
          <a:prstGeom prst="rect">
            <a:avLst/>
          </a:prstGeom>
          <a:noFill/>
        </p:spPr>
        <p:txBody>
          <a:bodyPr wrap="square" rtlCol="0">
            <a:spAutoFit/>
          </a:bodyPr>
          <a:lstStyle/>
          <a:p>
            <a:r>
              <a:rPr lang="zh-CN" altLang="en-US" dirty="0"/>
              <a:t>上图是梯度下降的直观解释。比如山的某处且不知如何下山，即每走到一个位置，求当前位置梯度，沿梯度负方向向下走一步继续求解当前位置梯度，向这一步所在位置沿着最陡峭最易下山的位置走一步。直到觉得到了山脚，当然有可能并不是山脚，而是到了某一局部的低处。从上面的解释可以看出，</a:t>
            </a:r>
            <a:r>
              <a:rPr lang="zh-CN" altLang="en-US" b="1" dirty="0">
                <a:solidFill>
                  <a:srgbClr val="FF0000"/>
                </a:solidFill>
              </a:rPr>
              <a:t>梯度下降不一定能够找到全局的最优解，有可能是一个局部最优解</a:t>
            </a:r>
            <a:r>
              <a:rPr lang="zh-CN" altLang="en-US" dirty="0"/>
              <a:t>。</a:t>
            </a:r>
          </a:p>
        </p:txBody>
      </p:sp>
      <p:sp>
        <p:nvSpPr>
          <p:cNvPr id="6" name="标题 1">
            <a:extLst>
              <a:ext uri="{FF2B5EF4-FFF2-40B4-BE49-F238E27FC236}">
                <a16:creationId xmlns:a16="http://schemas.microsoft.com/office/drawing/2014/main" id="{8D3C8166-CBEB-4EC9-A44D-9ABE119F716A}"/>
              </a:ext>
            </a:extLst>
          </p:cNvPr>
          <p:cNvSpPr>
            <a:spLocks noGrp="1" noChangeArrowheads="1"/>
          </p:cNvSpPr>
          <p:nvPr>
            <p:ph type="title"/>
          </p:nvPr>
        </p:nvSpPr>
        <p:spPr>
          <a:xfrm>
            <a:off x="457200" y="529431"/>
            <a:ext cx="8229600" cy="595313"/>
          </a:xfrm>
        </p:spPr>
        <p:txBody>
          <a:bodyPr/>
          <a:lstStyle/>
          <a:p>
            <a:r>
              <a:rPr lang="en-US" altLang="zh-CN" sz="3200" b="1" dirty="0">
                <a:effectLst>
                  <a:outerShdw blurRad="38100" dist="38100" dir="2700000" algn="tl">
                    <a:srgbClr val="000000">
                      <a:alpha val="43137"/>
                    </a:srgbClr>
                  </a:outerShdw>
                </a:effectLst>
                <a:latin typeface="+mj-ea"/>
              </a:rPr>
              <a:t>9.3.1</a:t>
            </a:r>
            <a:r>
              <a:rPr lang="zh-CN" altLang="en-US" sz="3200" b="1" dirty="0">
                <a:effectLst>
                  <a:outerShdw blurRad="38100" dist="38100" dir="2700000" algn="tl">
                    <a:srgbClr val="000000">
                      <a:alpha val="43137"/>
                    </a:srgbClr>
                  </a:outerShdw>
                </a:effectLst>
                <a:latin typeface="+mj-ea"/>
              </a:rPr>
              <a:t> 反向传播算法</a:t>
            </a:r>
          </a:p>
        </p:txBody>
      </p:sp>
    </p:spTree>
    <p:extLst>
      <p:ext uri="{BB962C8B-B14F-4D97-AF65-F5344CB8AC3E}">
        <p14:creationId xmlns:p14="http://schemas.microsoft.com/office/powerpoint/2010/main" val="4133974102"/>
      </p:ext>
    </p:extLst>
  </p:cSld>
  <p:clrMapOvr>
    <a:masterClrMapping/>
  </p:clrMapOvr>
  <p:transition>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81B9A0B-89A2-420B-9A44-E39FDD1DC72C}"/>
              </a:ext>
            </a:extLst>
          </p:cNvPr>
          <p:cNvSpPr txBox="1"/>
          <p:nvPr/>
        </p:nvSpPr>
        <p:spPr>
          <a:xfrm>
            <a:off x="683568" y="1287781"/>
            <a:ext cx="8003232" cy="646331"/>
          </a:xfrm>
          <a:prstGeom prst="rect">
            <a:avLst/>
          </a:prstGeom>
          <a:noFill/>
        </p:spPr>
        <p:txBody>
          <a:bodyPr wrap="square" rtlCol="0">
            <a:spAutoFit/>
          </a:bodyPr>
          <a:lstStyle/>
          <a:p>
            <a:pPr marL="285750" indent="-285750">
              <a:buClr>
                <a:schemeClr val="tx1"/>
              </a:buClr>
              <a:buFont typeface="Wingdings" panose="05000000000000000000" pitchFamily="2" charset="2"/>
              <a:buChar char="Ø"/>
            </a:pPr>
            <a:r>
              <a:rPr lang="zh-CN" altLang="zh-CN" b="1" dirty="0"/>
              <a:t>对</a:t>
            </a:r>
            <a:r>
              <a:rPr lang="en-US" altLang="zh-CN" b="1" dirty="0"/>
              <a:t>DNN</a:t>
            </a:r>
            <a:r>
              <a:rPr lang="zh-CN" altLang="zh-CN" b="1" dirty="0"/>
              <a:t>的损失函数用梯度下降法进行迭代优化求极小值的过程即为反向传播算法。</a:t>
            </a:r>
            <a:r>
              <a:rPr lang="zh-CN" altLang="en-US" b="1" dirty="0"/>
              <a:t>对于最常见的损失函数</a:t>
            </a:r>
            <a:r>
              <a:rPr lang="en-US" altLang="zh-CN" b="1" dirty="0"/>
              <a:t>—</a:t>
            </a:r>
            <a:r>
              <a:rPr lang="zh-CN" altLang="en-US" b="1" dirty="0"/>
              <a:t>均方差来进行独立损失，即：</a:t>
            </a:r>
            <a:endParaRPr lang="en-US" altLang="zh-CN" b="1" dirty="0"/>
          </a:p>
        </p:txBody>
      </p:sp>
      <p:pic>
        <p:nvPicPr>
          <p:cNvPr id="5" name="图片 4">
            <a:extLst>
              <a:ext uri="{FF2B5EF4-FFF2-40B4-BE49-F238E27FC236}">
                <a16:creationId xmlns:a16="http://schemas.microsoft.com/office/drawing/2014/main" id="{3C19BCEC-C342-4785-8C6B-B1ECB1EB3AB7}"/>
              </a:ext>
            </a:extLst>
          </p:cNvPr>
          <p:cNvPicPr/>
          <p:nvPr/>
        </p:nvPicPr>
        <p:blipFill>
          <a:blip r:embed="rId2"/>
          <a:stretch>
            <a:fillRect/>
          </a:stretch>
        </p:blipFill>
        <p:spPr>
          <a:xfrm>
            <a:off x="647564" y="1927281"/>
            <a:ext cx="2664296" cy="627310"/>
          </a:xfrm>
          <a:prstGeom prst="rect">
            <a:avLst/>
          </a:prstGeom>
          <a:noFill/>
          <a:ln w="9525">
            <a:noFill/>
          </a:ln>
        </p:spPr>
      </p:pic>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2E037C52-3BBF-401C-90A8-915F645868C7}"/>
                  </a:ext>
                </a:extLst>
              </p:cNvPr>
              <p:cNvSpPr/>
              <p:nvPr/>
            </p:nvSpPr>
            <p:spPr>
              <a:xfrm>
                <a:off x="3455876" y="2075074"/>
                <a:ext cx="6264696" cy="338554"/>
              </a:xfrm>
              <a:prstGeom prst="rect">
                <a:avLst/>
              </a:prstGeom>
            </p:spPr>
            <p:txBody>
              <a:bodyPr wrap="square">
                <a:spAutoFit/>
              </a:bodyPr>
              <a:lstStyle/>
              <a:p>
                <a:r>
                  <a:rPr lang="zh-CN" altLang="zh-CN" sz="1600" kern="100" dirty="0">
                    <a:latin typeface="Times New Roman" panose="02020603050405020304" pitchFamily="18" charset="0"/>
                    <a:cs typeface="Times New Roman" panose="02020603050405020304" pitchFamily="18" charset="0"/>
                  </a:rPr>
                  <a:t>其中，</a:t>
                </a:r>
                <a14:m>
                  <m:oMath xmlns:m="http://schemas.openxmlformats.org/officeDocument/2006/math">
                    <m:sSup>
                      <m:sSup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latin typeface="Cambria Math" panose="02040503050406030204" pitchFamily="18" charset="0"/>
                            <a:cs typeface="Times New Roman" panose="02020603050405020304" pitchFamily="18" charset="0"/>
                          </a:rPr>
                          <m:t>𝑎</m:t>
                        </m:r>
                      </m:e>
                      <m:sup>
                        <m:r>
                          <a:rPr lang="en-US" altLang="zh-CN" sz="1600" i="1" kern="100">
                            <a:latin typeface="Cambria Math" panose="02040503050406030204" pitchFamily="18" charset="0"/>
                            <a:cs typeface="Times New Roman" panose="02020603050405020304" pitchFamily="18" charset="0"/>
                          </a:rPr>
                          <m:t>𝐿</m:t>
                        </m:r>
                      </m:sup>
                    </m:sSup>
                  </m:oMath>
                </a14:m>
                <a:r>
                  <a:rPr lang="zh-CN" altLang="zh-CN" sz="1600" kern="100" dirty="0">
                    <a:latin typeface="Times New Roman" panose="02020603050405020304" pitchFamily="18" charset="0"/>
                    <a:cs typeface="Times New Roman" panose="02020603050405020304" pitchFamily="18" charset="0"/>
                  </a:rPr>
                  <a:t>和</a:t>
                </a:r>
                <a:r>
                  <a:rPr lang="en-US" altLang="zh-CN" sz="1600" kern="100" dirty="0">
                    <a:latin typeface="Times New Roman" panose="02020603050405020304" pitchFamily="18" charset="0"/>
                  </a:rPr>
                  <a:t>y </a:t>
                </a:r>
                <a:r>
                  <a:rPr lang="zh-CN" altLang="zh-CN" sz="1600" kern="100" dirty="0">
                    <a:latin typeface="Times New Roman" panose="02020603050405020304" pitchFamily="18" charset="0"/>
                    <a:cs typeface="Times New Roman" panose="02020603050405020304" pitchFamily="18" charset="0"/>
                  </a:rPr>
                  <a:t>为特征维度为</a:t>
                </a:r>
                <a:r>
                  <a:rPr lang="en-US" altLang="zh-CN" sz="1600" kern="100" dirty="0" err="1">
                    <a:latin typeface="Times New Roman" panose="02020603050405020304" pitchFamily="18" charset="0"/>
                  </a:rPr>
                  <a:t>n</a:t>
                </a:r>
                <a:r>
                  <a:rPr lang="en-US" altLang="zh-CN" sz="1600" kern="100" baseline="-25000" dirty="0" err="1">
                    <a:latin typeface="Times New Roman" panose="02020603050405020304" pitchFamily="18" charset="0"/>
                  </a:rPr>
                  <a:t>out</a:t>
                </a:r>
                <a:r>
                  <a:rPr lang="zh-CN" altLang="zh-CN" sz="1600" kern="100" dirty="0">
                    <a:latin typeface="Times New Roman" panose="02020603050405020304" pitchFamily="18" charset="0"/>
                    <a:cs typeface="Times New Roman" panose="02020603050405020304" pitchFamily="18" charset="0"/>
                  </a:rPr>
                  <a:t>的向量</a:t>
                </a:r>
                <a:r>
                  <a:rPr lang="en-US" altLang="zh-CN" sz="1600" kern="100" dirty="0">
                    <a:latin typeface="Times New Roman" panose="02020603050405020304" pitchFamily="18" charset="0"/>
                  </a:rPr>
                  <a:t>,</a:t>
                </a:r>
                <a:r>
                  <a:rPr lang="zh-CN" altLang="zh-CN" sz="1600" kern="100" dirty="0">
                    <a:latin typeface="Times New Roman" panose="02020603050405020304" pitchFamily="18" charset="0"/>
                    <a:cs typeface="Times New Roman" panose="02020603050405020304" pitchFamily="18" charset="0"/>
                  </a:rPr>
                  <a:t>而</a:t>
                </a: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cs typeface="Times New Roman" panose="02020603050405020304" pitchFamily="18" charset="0"/>
                              </a:rPr>
                              <m:t>𝑠</m:t>
                            </m:r>
                          </m:e>
                        </m:d>
                      </m:e>
                      <m:sub>
                        <m:r>
                          <a:rPr lang="en-US" altLang="zh-CN" sz="1600" i="1" kern="100">
                            <a:latin typeface="Cambria Math" panose="02040503050406030204" pitchFamily="18" charset="0"/>
                            <a:cs typeface="Times New Roman" panose="02020603050405020304" pitchFamily="18" charset="0"/>
                          </a:rPr>
                          <m:t>2</m:t>
                        </m:r>
                      </m:sub>
                    </m:sSub>
                  </m:oMath>
                </a14:m>
                <a:r>
                  <a:rPr lang="zh-CN" altLang="zh-CN" sz="1600" kern="100" dirty="0">
                    <a:latin typeface="Times New Roman" panose="02020603050405020304" pitchFamily="18" charset="0"/>
                    <a:cs typeface="Times New Roman" panose="02020603050405020304" pitchFamily="18" charset="0"/>
                  </a:rPr>
                  <a:t>为</a:t>
                </a:r>
                <a:r>
                  <a:rPr lang="en-US" altLang="zh-CN" sz="1600" kern="100" dirty="0">
                    <a:latin typeface="Times New Roman" panose="02020603050405020304" pitchFamily="18" charset="0"/>
                  </a:rPr>
                  <a:t>S</a:t>
                </a:r>
                <a:r>
                  <a:rPr lang="zh-CN" altLang="zh-CN" sz="1600" kern="100" dirty="0">
                    <a:latin typeface="Times New Roman" panose="02020603050405020304" pitchFamily="18" charset="0"/>
                    <a:cs typeface="Times New Roman" panose="02020603050405020304" pitchFamily="18" charset="0"/>
                  </a:rPr>
                  <a:t>的</a:t>
                </a:r>
                <a:r>
                  <a:rPr lang="en-US" altLang="zh-CN" sz="1600" kern="100" dirty="0">
                    <a:latin typeface="Times New Roman" panose="02020603050405020304" pitchFamily="18" charset="0"/>
                  </a:rPr>
                  <a:t>L</a:t>
                </a:r>
                <a:r>
                  <a:rPr lang="en-US" altLang="zh-CN" sz="1600" kern="100" baseline="-25000" dirty="0">
                    <a:latin typeface="Times New Roman" panose="02020603050405020304" pitchFamily="18" charset="0"/>
                  </a:rPr>
                  <a:t>2</a:t>
                </a:r>
                <a:r>
                  <a:rPr lang="zh-CN" altLang="zh-CN" sz="1600" kern="100" dirty="0">
                    <a:latin typeface="Times New Roman" panose="02020603050405020304" pitchFamily="18" charset="0"/>
                    <a:cs typeface="Times New Roman" panose="02020603050405020304" pitchFamily="18" charset="0"/>
                  </a:rPr>
                  <a:t>范数</a:t>
                </a:r>
                <a:endParaRPr lang="zh-CN" altLang="en-US" sz="1600" dirty="0"/>
              </a:p>
            </p:txBody>
          </p:sp>
        </mc:Choice>
        <mc:Fallback xmlns="">
          <p:sp>
            <p:nvSpPr>
              <p:cNvPr id="6" name="矩形 5">
                <a:extLst>
                  <a:ext uri="{FF2B5EF4-FFF2-40B4-BE49-F238E27FC236}">
                    <a16:creationId xmlns:a16="http://schemas.microsoft.com/office/drawing/2014/main" id="{2E037C52-3BBF-401C-90A8-915F645868C7}"/>
                  </a:ext>
                </a:extLst>
              </p:cNvPr>
              <p:cNvSpPr>
                <a:spLocks noRot="1" noChangeAspect="1" noMove="1" noResize="1" noEditPoints="1" noAdjustHandles="1" noChangeArrowheads="1" noChangeShapeType="1" noTextEdit="1"/>
              </p:cNvSpPr>
              <p:nvPr/>
            </p:nvSpPr>
            <p:spPr>
              <a:xfrm>
                <a:off x="3455876" y="2075074"/>
                <a:ext cx="6264696" cy="338554"/>
              </a:xfrm>
              <a:prstGeom prst="rect">
                <a:avLst/>
              </a:prstGeom>
              <a:blipFill>
                <a:blip r:embed="rId3"/>
                <a:stretch>
                  <a:fillRect l="-584" t="-7143" b="-23214"/>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EA07032A-36EE-4F2B-A82D-3C52020C2A5C}"/>
              </a:ext>
            </a:extLst>
          </p:cNvPr>
          <p:cNvSpPr/>
          <p:nvPr/>
        </p:nvSpPr>
        <p:spPr>
          <a:xfrm>
            <a:off x="625984" y="2719641"/>
            <a:ext cx="8229600" cy="646331"/>
          </a:xfrm>
          <a:prstGeom prst="rect">
            <a:avLst/>
          </a:prstGeom>
        </p:spPr>
        <p:txBody>
          <a:bodyPr wrap="square">
            <a:spAutoFit/>
          </a:bodyPr>
          <a:lstStyle/>
          <a:p>
            <a:pPr marL="285750" indent="-285750">
              <a:buFont typeface="Wingdings" panose="05000000000000000000" pitchFamily="2" charset="2"/>
              <a:buChar char="Ø"/>
            </a:pPr>
            <a:r>
              <a:rPr lang="zh-CN" altLang="en-US" b="1" kern="100" dirty="0">
                <a:latin typeface="Times New Roman" panose="02020603050405020304" pitchFamily="18" charset="0"/>
                <a:cs typeface="Times New Roman" panose="02020603050405020304" pitchFamily="18" charset="0"/>
              </a:rPr>
              <a:t>利用</a:t>
            </a:r>
            <a:r>
              <a:rPr lang="zh-CN" altLang="zh-CN" b="1" kern="100" dirty="0">
                <a:latin typeface="Times New Roman" panose="02020603050405020304" pitchFamily="18" charset="0"/>
                <a:cs typeface="Times New Roman" panose="02020603050405020304" pitchFamily="18" charset="0"/>
              </a:rPr>
              <a:t>梯度下降法迭代求解每一层的</a:t>
            </a:r>
            <a:r>
              <a:rPr lang="en-US" altLang="zh-CN" b="1" kern="100" dirty="0" err="1">
                <a:latin typeface="Times New Roman" panose="02020603050405020304" pitchFamily="18" charset="0"/>
              </a:rPr>
              <a:t>W,b</a:t>
            </a:r>
            <a:r>
              <a:rPr lang="zh-CN" altLang="zh-CN" b="1" kern="100" dirty="0">
                <a:latin typeface="Times New Roman" panose="02020603050405020304" pitchFamily="18" charset="0"/>
                <a:cs typeface="Times New Roman" panose="02020603050405020304" pitchFamily="18" charset="0"/>
              </a:rPr>
              <a:t>。</a:t>
            </a:r>
            <a:r>
              <a:rPr lang="zh-CN" altLang="en-US" b="1" kern="100" dirty="0">
                <a:latin typeface="Times New Roman" panose="02020603050405020304" pitchFamily="18" charset="0"/>
                <a:cs typeface="Times New Roman" panose="02020603050405020304" pitchFamily="18" charset="0"/>
              </a:rPr>
              <a:t>对于</a:t>
            </a:r>
            <a:r>
              <a:rPr lang="zh-CN" altLang="zh-CN" b="1" kern="100" dirty="0">
                <a:latin typeface="Times New Roman" panose="02020603050405020304" pitchFamily="18" charset="0"/>
                <a:cs typeface="Times New Roman" panose="02020603050405020304" pitchFamily="18" charset="0"/>
              </a:rPr>
              <a:t>输出层第</a:t>
            </a:r>
            <a:r>
              <a:rPr lang="en-US" altLang="zh-CN" b="1" kern="100" dirty="0">
                <a:latin typeface="Times New Roman" panose="02020603050405020304" pitchFamily="18" charset="0"/>
              </a:rPr>
              <a:t>L</a:t>
            </a:r>
            <a:r>
              <a:rPr lang="zh-CN" altLang="zh-CN" b="1" kern="100" dirty="0">
                <a:latin typeface="Times New Roman" panose="02020603050405020304" pitchFamily="18" charset="0"/>
                <a:cs typeface="Times New Roman" panose="02020603050405020304" pitchFamily="18" charset="0"/>
              </a:rPr>
              <a:t>层</a:t>
            </a:r>
            <a:r>
              <a:rPr lang="zh-CN" altLang="en-US" b="1" kern="100" dirty="0">
                <a:latin typeface="Times New Roman" panose="02020603050405020304" pitchFamily="18" charset="0"/>
                <a:cs typeface="Times New Roman" panose="02020603050405020304" pitchFamily="18" charset="0"/>
              </a:rPr>
              <a:t>，</a:t>
            </a:r>
            <a:r>
              <a:rPr lang="zh-CN" altLang="zh-CN" b="1" kern="100" dirty="0">
                <a:latin typeface="Times New Roman" panose="02020603050405020304" pitchFamily="18" charset="0"/>
                <a:cs typeface="Times New Roman" panose="02020603050405020304" pitchFamily="18" charset="0"/>
              </a:rPr>
              <a:t>注意到输出层的</a:t>
            </a:r>
            <a:r>
              <a:rPr lang="en-US" altLang="zh-CN" b="1" kern="100" dirty="0" err="1">
                <a:latin typeface="Times New Roman" panose="02020603050405020304" pitchFamily="18" charset="0"/>
              </a:rPr>
              <a:t>W,b</a:t>
            </a:r>
            <a:r>
              <a:rPr lang="zh-CN" altLang="zh-CN" b="1" kern="100" dirty="0">
                <a:latin typeface="Times New Roman" panose="02020603050405020304" pitchFamily="18" charset="0"/>
                <a:cs typeface="Times New Roman" panose="02020603050405020304" pitchFamily="18" charset="0"/>
              </a:rPr>
              <a:t>满足下式</a:t>
            </a:r>
            <a:r>
              <a:rPr lang="zh-CN" altLang="en-US" b="1" kern="100" dirty="0">
                <a:latin typeface="Times New Roman" panose="02020603050405020304" pitchFamily="18" charset="0"/>
                <a:cs typeface="Times New Roman" panose="02020603050405020304" pitchFamily="18" charset="0"/>
              </a:rPr>
              <a:t>：</a:t>
            </a:r>
            <a:endParaRPr lang="zh-CN" altLang="en-US" b="1" dirty="0"/>
          </a:p>
        </p:txBody>
      </p:sp>
      <p:pic>
        <p:nvPicPr>
          <p:cNvPr id="8" name="图片 7">
            <a:extLst>
              <a:ext uri="{FF2B5EF4-FFF2-40B4-BE49-F238E27FC236}">
                <a16:creationId xmlns:a16="http://schemas.microsoft.com/office/drawing/2014/main" id="{5A912AE0-978B-4952-89F5-0E6691F6FDF4}"/>
              </a:ext>
            </a:extLst>
          </p:cNvPr>
          <p:cNvPicPr/>
          <p:nvPr/>
        </p:nvPicPr>
        <p:blipFill>
          <a:blip r:embed="rId4"/>
          <a:stretch>
            <a:fillRect/>
          </a:stretch>
        </p:blipFill>
        <p:spPr>
          <a:xfrm>
            <a:off x="2627784" y="3399577"/>
            <a:ext cx="2952328" cy="353824"/>
          </a:xfrm>
          <a:prstGeom prst="rect">
            <a:avLst/>
          </a:prstGeom>
          <a:noFill/>
          <a:ln w="9525">
            <a:noFill/>
          </a:ln>
        </p:spPr>
      </p:pic>
      <p:sp>
        <p:nvSpPr>
          <p:cNvPr id="9" name="矩形 8">
            <a:extLst>
              <a:ext uri="{FF2B5EF4-FFF2-40B4-BE49-F238E27FC236}">
                <a16:creationId xmlns:a16="http://schemas.microsoft.com/office/drawing/2014/main" id="{EDB992AB-AAFB-4E01-AD0B-1C19DC8242DF}"/>
              </a:ext>
            </a:extLst>
          </p:cNvPr>
          <p:cNvSpPr/>
          <p:nvPr/>
        </p:nvSpPr>
        <p:spPr>
          <a:xfrm>
            <a:off x="687628" y="3861242"/>
            <a:ext cx="3704860" cy="369332"/>
          </a:xfrm>
          <a:prstGeom prst="rect">
            <a:avLst/>
          </a:prstGeom>
        </p:spPr>
        <p:txBody>
          <a:bodyPr wrap="none">
            <a:spAutoFit/>
          </a:bodyPr>
          <a:lstStyle/>
          <a:p>
            <a:pPr marL="285750" indent="-285750">
              <a:buFont typeface="Wingdings" panose="05000000000000000000" pitchFamily="2" charset="2"/>
              <a:buChar char="Ø"/>
            </a:pPr>
            <a:r>
              <a:rPr lang="zh-CN" altLang="zh-CN" b="1" kern="100" dirty="0">
                <a:latin typeface="Times New Roman" panose="02020603050405020304" pitchFamily="18" charset="0"/>
                <a:cs typeface="Times New Roman" panose="02020603050405020304" pitchFamily="18" charset="0"/>
              </a:rPr>
              <a:t>输出层的参数的损失函数变为</a:t>
            </a:r>
            <a:r>
              <a:rPr lang="zh-CN" altLang="zh-CN" b="1" kern="100" dirty="0">
                <a:solidFill>
                  <a:srgbClr val="0000FF"/>
                </a:solidFill>
                <a:latin typeface="Times New Roman" panose="02020603050405020304" pitchFamily="18" charset="0"/>
                <a:cs typeface="Times New Roman" panose="02020603050405020304" pitchFamily="18" charset="0"/>
              </a:rPr>
              <a:t>：</a:t>
            </a:r>
            <a:endParaRPr lang="zh-CN" altLang="en-US" b="1" dirty="0">
              <a:solidFill>
                <a:srgbClr val="0000FF"/>
              </a:solidFill>
            </a:endParaRPr>
          </a:p>
        </p:txBody>
      </p:sp>
      <p:pic>
        <p:nvPicPr>
          <p:cNvPr id="10" name="图片 9">
            <a:extLst>
              <a:ext uri="{FF2B5EF4-FFF2-40B4-BE49-F238E27FC236}">
                <a16:creationId xmlns:a16="http://schemas.microsoft.com/office/drawing/2014/main" id="{08BE1E04-BF9E-428E-8DBE-F99D6950D122}"/>
              </a:ext>
            </a:extLst>
          </p:cNvPr>
          <p:cNvPicPr/>
          <p:nvPr/>
        </p:nvPicPr>
        <p:blipFill>
          <a:blip r:embed="rId5"/>
          <a:stretch>
            <a:fillRect/>
          </a:stretch>
        </p:blipFill>
        <p:spPr>
          <a:xfrm>
            <a:off x="1979712" y="4338415"/>
            <a:ext cx="4608512" cy="602753"/>
          </a:xfrm>
          <a:prstGeom prst="rect">
            <a:avLst/>
          </a:prstGeom>
          <a:noFill/>
          <a:ln w="9525">
            <a:noFill/>
          </a:ln>
        </p:spPr>
      </p:pic>
      <p:sp>
        <p:nvSpPr>
          <p:cNvPr id="11" name="矩形 10">
            <a:extLst>
              <a:ext uri="{FF2B5EF4-FFF2-40B4-BE49-F238E27FC236}">
                <a16:creationId xmlns:a16="http://schemas.microsoft.com/office/drawing/2014/main" id="{6C029511-2713-4A75-94A4-157068220B0B}"/>
              </a:ext>
            </a:extLst>
          </p:cNvPr>
          <p:cNvSpPr/>
          <p:nvPr/>
        </p:nvSpPr>
        <p:spPr>
          <a:xfrm>
            <a:off x="704922" y="5049009"/>
            <a:ext cx="2495876" cy="369332"/>
          </a:xfrm>
          <a:prstGeom prst="rect">
            <a:avLst/>
          </a:prstGeom>
        </p:spPr>
        <p:txBody>
          <a:bodyPr wrap="none">
            <a:spAutoFit/>
          </a:bodyPr>
          <a:lstStyle/>
          <a:p>
            <a:pPr marL="285750" indent="-285750">
              <a:buFont typeface="Wingdings" panose="05000000000000000000" pitchFamily="2" charset="2"/>
              <a:buChar char="Ø"/>
            </a:pPr>
            <a:r>
              <a:rPr lang="zh-CN" altLang="en-US" b="1" kern="100" dirty="0">
                <a:latin typeface="Times New Roman" panose="02020603050405020304" pitchFamily="18" charset="0"/>
                <a:cs typeface="Times New Roman" panose="02020603050405020304" pitchFamily="18" charset="0"/>
              </a:rPr>
              <a:t>再</a:t>
            </a:r>
            <a:r>
              <a:rPr lang="zh-CN" altLang="zh-CN" b="1" kern="100" dirty="0">
                <a:latin typeface="Times New Roman" panose="02020603050405020304" pitchFamily="18" charset="0"/>
                <a:cs typeface="Times New Roman" panose="02020603050405020304" pitchFamily="18" charset="0"/>
              </a:rPr>
              <a:t>求解</a:t>
            </a:r>
            <a:r>
              <a:rPr lang="en-US" altLang="zh-CN" b="1" kern="100" dirty="0" err="1">
                <a:latin typeface="Times New Roman" panose="02020603050405020304" pitchFamily="18" charset="0"/>
              </a:rPr>
              <a:t>W,b</a:t>
            </a:r>
            <a:r>
              <a:rPr lang="zh-CN" altLang="zh-CN" b="1" kern="100" dirty="0">
                <a:latin typeface="Times New Roman" panose="02020603050405020304" pitchFamily="18" charset="0"/>
                <a:cs typeface="Times New Roman" panose="02020603050405020304" pitchFamily="18" charset="0"/>
              </a:rPr>
              <a:t>的梯度</a:t>
            </a:r>
            <a:r>
              <a:rPr lang="zh-CN" altLang="en-US" b="1" kern="100" dirty="0">
                <a:latin typeface="Times New Roman" panose="02020603050405020304" pitchFamily="18" charset="0"/>
                <a:cs typeface="Times New Roman" panose="02020603050405020304" pitchFamily="18" charset="0"/>
              </a:rPr>
              <a:t>：</a:t>
            </a:r>
            <a:endParaRPr lang="zh-CN" altLang="en-US" b="1" dirty="0"/>
          </a:p>
        </p:txBody>
      </p:sp>
      <p:pic>
        <p:nvPicPr>
          <p:cNvPr id="12" name="图片 11">
            <a:extLst>
              <a:ext uri="{FF2B5EF4-FFF2-40B4-BE49-F238E27FC236}">
                <a16:creationId xmlns:a16="http://schemas.microsoft.com/office/drawing/2014/main" id="{95007C6F-64D1-4A87-A8B9-FCF1B09A2FE6}"/>
              </a:ext>
            </a:extLst>
          </p:cNvPr>
          <p:cNvPicPr/>
          <p:nvPr/>
        </p:nvPicPr>
        <p:blipFill>
          <a:blip r:embed="rId6"/>
          <a:stretch>
            <a:fillRect/>
          </a:stretch>
        </p:blipFill>
        <p:spPr>
          <a:xfrm>
            <a:off x="2767330" y="5375296"/>
            <a:ext cx="5549086" cy="583753"/>
          </a:xfrm>
          <a:prstGeom prst="rect">
            <a:avLst/>
          </a:prstGeom>
          <a:noFill/>
          <a:ln w="9525">
            <a:noFill/>
          </a:ln>
        </p:spPr>
      </p:pic>
      <p:pic>
        <p:nvPicPr>
          <p:cNvPr id="13" name="图片 12">
            <a:extLst>
              <a:ext uri="{FF2B5EF4-FFF2-40B4-BE49-F238E27FC236}">
                <a16:creationId xmlns:a16="http://schemas.microsoft.com/office/drawing/2014/main" id="{19F33C9F-56B5-41AD-A45C-1F1724577B8A}"/>
              </a:ext>
            </a:extLst>
          </p:cNvPr>
          <p:cNvPicPr/>
          <p:nvPr/>
        </p:nvPicPr>
        <p:blipFill>
          <a:blip r:embed="rId7"/>
          <a:stretch>
            <a:fillRect/>
          </a:stretch>
        </p:blipFill>
        <p:spPr>
          <a:xfrm>
            <a:off x="2767330" y="6085890"/>
            <a:ext cx="5693102" cy="626210"/>
          </a:xfrm>
          <a:prstGeom prst="rect">
            <a:avLst/>
          </a:prstGeom>
          <a:noFill/>
          <a:ln w="9525">
            <a:noFill/>
          </a:ln>
        </p:spPr>
      </p:pic>
      <p:sp>
        <p:nvSpPr>
          <p:cNvPr id="14" name="标题 1">
            <a:extLst>
              <a:ext uri="{FF2B5EF4-FFF2-40B4-BE49-F238E27FC236}">
                <a16:creationId xmlns:a16="http://schemas.microsoft.com/office/drawing/2014/main" id="{54F582DA-ABE8-462E-84D0-FD9AA2FD7A0C}"/>
              </a:ext>
            </a:extLst>
          </p:cNvPr>
          <p:cNvSpPr>
            <a:spLocks noGrp="1" noChangeArrowheads="1"/>
          </p:cNvSpPr>
          <p:nvPr>
            <p:ph type="title"/>
          </p:nvPr>
        </p:nvSpPr>
        <p:spPr>
          <a:xfrm>
            <a:off x="457200" y="529431"/>
            <a:ext cx="8229600" cy="595313"/>
          </a:xfrm>
        </p:spPr>
        <p:txBody>
          <a:bodyPr/>
          <a:lstStyle/>
          <a:p>
            <a:r>
              <a:rPr lang="en-US" altLang="zh-CN" sz="3200" b="1" dirty="0">
                <a:effectLst>
                  <a:outerShdw blurRad="38100" dist="38100" dir="2700000" algn="tl">
                    <a:srgbClr val="000000">
                      <a:alpha val="43137"/>
                    </a:srgbClr>
                  </a:outerShdw>
                </a:effectLst>
                <a:latin typeface="+mj-ea"/>
              </a:rPr>
              <a:t>9.3.1</a:t>
            </a:r>
            <a:r>
              <a:rPr lang="zh-CN" altLang="en-US" sz="3200" b="1" dirty="0">
                <a:effectLst>
                  <a:outerShdw blurRad="38100" dist="38100" dir="2700000" algn="tl">
                    <a:srgbClr val="000000">
                      <a:alpha val="43137"/>
                    </a:srgbClr>
                  </a:outerShdw>
                </a:effectLst>
                <a:latin typeface="+mj-ea"/>
              </a:rPr>
              <a:t> 反向传播算法</a:t>
            </a:r>
          </a:p>
        </p:txBody>
      </p:sp>
    </p:spTree>
    <p:extLst>
      <p:ext uri="{BB962C8B-B14F-4D97-AF65-F5344CB8AC3E}">
        <p14:creationId xmlns:p14="http://schemas.microsoft.com/office/powerpoint/2010/main" val="859198542"/>
      </p:ext>
    </p:extLst>
  </p:cSld>
  <p:clrMapOvr>
    <a:masterClrMapping/>
  </p:clrMapOvr>
  <p:transition>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75E5100E-FA04-48AE-A9AA-0903F931E5C5}"/>
                  </a:ext>
                </a:extLst>
              </p:cNvPr>
              <p:cNvSpPr/>
              <p:nvPr/>
            </p:nvSpPr>
            <p:spPr>
              <a:xfrm>
                <a:off x="484348" y="1268760"/>
                <a:ext cx="8192108" cy="861774"/>
              </a:xfrm>
              <a:prstGeom prst="rect">
                <a:avLst/>
              </a:prstGeom>
            </p:spPr>
            <p:txBody>
              <a:bodyPr wrap="square">
                <a:spAutoFit/>
              </a:bodyPr>
              <a:lstStyle/>
              <a:p>
                <a:pPr marL="285750" indent="-285750" algn="just">
                  <a:lnSpc>
                    <a:spcPts val="2000"/>
                  </a:lnSpc>
                  <a:spcAft>
                    <a:spcPts val="0"/>
                  </a:spcAft>
                  <a:buFont typeface="Wingdings" panose="05000000000000000000" pitchFamily="2" charset="2"/>
                  <a:buChar char="Ø"/>
                </a:pPr>
                <a:r>
                  <a:rPr lang="zh-CN" altLang="zh-CN" sz="2000" b="1" kern="100" dirty="0">
                    <a:solidFill>
                      <a:schemeClr val="tx1"/>
                    </a:solidFill>
                    <a:latin typeface="Times New Roman" panose="02020603050405020304" pitchFamily="18" charset="0"/>
                    <a:cs typeface="Times New Roman" panose="02020603050405020304" pitchFamily="18" charset="0"/>
                  </a:rPr>
                  <a:t>注意上式中有一个符号</a:t>
                </a:r>
                <a14:m>
                  <m:oMath xmlns:m="http://schemas.openxmlformats.org/officeDocument/2006/math">
                    <m:r>
                      <a:rPr lang="en-US" altLang="zh-CN" sz="2000" b="1" i="1" kern="100">
                        <a:solidFill>
                          <a:schemeClr val="tx1"/>
                        </a:solidFill>
                        <a:latin typeface="Cambria Math" panose="02040503050406030204" pitchFamily="18" charset="0"/>
                        <a:cs typeface="Times New Roman" panose="02020603050405020304" pitchFamily="18" charset="0"/>
                      </a:rPr>
                      <m:t>⊗</m:t>
                    </m:r>
                  </m:oMath>
                </a14:m>
                <a:r>
                  <a:rPr lang="en-US" altLang="zh-CN" sz="2000" b="1" kern="100" dirty="0">
                    <a:solidFill>
                      <a:schemeClr val="tx1"/>
                    </a:solidFill>
                    <a:latin typeface="Times New Roman" panose="02020603050405020304" pitchFamily="18" charset="0"/>
                    <a:cs typeface="Times New Roman" panose="02020603050405020304" pitchFamily="18" charset="0"/>
                  </a:rPr>
                  <a:t>,</a:t>
                </a:r>
                <a:r>
                  <a:rPr lang="zh-CN" altLang="zh-CN" sz="2000" b="1" kern="100" dirty="0">
                    <a:solidFill>
                      <a:schemeClr val="tx1"/>
                    </a:solidFill>
                    <a:latin typeface="Times New Roman" panose="02020603050405020304" pitchFamily="18" charset="0"/>
                    <a:cs typeface="Times New Roman" panose="02020603050405020304" pitchFamily="18" charset="0"/>
                  </a:rPr>
                  <a:t>它代表</a:t>
                </a:r>
                <a:r>
                  <a:rPr lang="en-US" altLang="zh-CN" sz="2000" b="1" kern="100" dirty="0">
                    <a:solidFill>
                      <a:schemeClr val="tx1"/>
                    </a:solidFill>
                    <a:latin typeface="Times New Roman" panose="02020603050405020304" pitchFamily="18" charset="0"/>
                    <a:cs typeface="Times New Roman" panose="02020603050405020304" pitchFamily="18" charset="0"/>
                  </a:rPr>
                  <a:t>Hadamard</a:t>
                </a:r>
                <a:r>
                  <a:rPr lang="zh-CN" altLang="zh-CN" sz="2000" b="1" kern="100" dirty="0">
                    <a:solidFill>
                      <a:schemeClr val="tx1"/>
                    </a:solidFill>
                    <a:latin typeface="Times New Roman" panose="02020603050405020304" pitchFamily="18" charset="0"/>
                    <a:cs typeface="Times New Roman" panose="02020603050405020304" pitchFamily="18" charset="0"/>
                  </a:rPr>
                  <a:t>积，对于两个维度相同的向量</a:t>
                </a:r>
                <a:endParaRPr lang="en-US" altLang="zh-CN" sz="1800" i="1" kern="100" dirty="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endParaRPr>
              </a:p>
              <a:p>
                <a:pPr algn="just">
                  <a:lnSpc>
                    <a:spcPts val="2000"/>
                  </a:lnSpc>
                  <a:spcAft>
                    <a:spcPts val="0"/>
                  </a:spcAft>
                </a:pPr>
                <a:r>
                  <a:rPr lang="en-US" altLang="zh-CN" sz="1800" kern="100" dirty="0">
                    <a:effectLst/>
                    <a:ea typeface="Cambria Math" panose="02040503050406030204" pitchFamily="18" charset="0"/>
                    <a:cs typeface="Times New Roman" panose="02020603050405020304" pitchFamily="18" charset="0"/>
                  </a:rPr>
                  <a:t>               </a:t>
                </a:r>
                <a14:m>
                  <m:oMath xmlns:m="http://schemas.openxmlformats.org/officeDocument/2006/math">
                    <m:sSup>
                      <m:sSup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m:rPr>
                            <m:sty m:val="p"/>
                          </m:rPr>
                          <a:rPr lang="en-US" altLang="zh-CN" kern="100">
                            <a:latin typeface="Cambria Math" panose="02040503050406030204" pitchFamily="18" charset="0"/>
                            <a:cs typeface="Times New Roman" panose="02020603050405020304" pitchFamily="18" charset="0"/>
                          </a:rPr>
                          <m:t>A</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𝑎</m:t>
                                </m:r>
                              </m:e>
                              <m:sub>
                                <m:r>
                                  <a:rPr lang="en-US" altLang="zh-CN" i="1" kern="100">
                                    <a:latin typeface="Cambria Math" panose="02040503050406030204" pitchFamily="18" charset="0"/>
                                    <a:cs typeface="Times New Roman" panose="02020603050405020304" pitchFamily="18" charset="0"/>
                                  </a:rPr>
                                  <m:t>1</m:t>
                                </m:r>
                              </m:sub>
                            </m:sSub>
                            <m:r>
                              <a:rPr lang="en-US" altLang="zh-CN" i="1" kern="100">
                                <a:latin typeface="Cambria Math" panose="02040503050406030204" pitchFamily="18" charset="0"/>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𝑎</m:t>
                                </m:r>
                              </m:e>
                              <m:sub>
                                <m:r>
                                  <a:rPr lang="en-US" altLang="zh-CN" i="1" kern="100">
                                    <a:latin typeface="Cambria Math" panose="02040503050406030204" pitchFamily="18" charset="0"/>
                                    <a:cs typeface="Times New Roman" panose="02020603050405020304" pitchFamily="18" charset="0"/>
                                  </a:rPr>
                                  <m:t>2</m:t>
                                </m:r>
                              </m:sub>
                            </m:s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𝑎</m:t>
                                </m:r>
                              </m:e>
                              <m:sub>
                                <m:r>
                                  <a:rPr lang="en-US" altLang="zh-CN" i="1" kern="100">
                                    <a:latin typeface="Cambria Math" panose="02040503050406030204" pitchFamily="18" charset="0"/>
                                    <a:cs typeface="Times New Roman" panose="02020603050405020304" pitchFamily="18" charset="0"/>
                                  </a:rPr>
                                  <m:t>𝑛</m:t>
                                </m:r>
                              </m:sub>
                            </m:sSub>
                          </m:e>
                        </m:d>
                      </m:e>
                      <m:sup>
                        <m:r>
                          <a:rPr lang="en-US" altLang="zh-CN" i="1" kern="100">
                            <a:latin typeface="Cambria Math" panose="02040503050406030204" pitchFamily="18" charset="0"/>
                            <a:cs typeface="Times New Roman" panose="02020603050405020304" pitchFamily="18" charset="0"/>
                          </a:rPr>
                          <m:t>𝑇</m:t>
                        </m:r>
                      </m:sup>
                    </m:sSup>
                  </m:oMath>
                </a14:m>
                <a:r>
                  <a:rPr lang="zh-CN" altLang="zh-CN" kern="100" dirty="0">
                    <a:latin typeface="Times New Roman" panose="02020603050405020304" pitchFamily="18" charset="0"/>
                    <a:cs typeface="Times New Roman" panose="02020603050405020304" pitchFamily="18" charset="0"/>
                  </a:rPr>
                  <a:t>和</a:t>
                </a:r>
                <a14:m>
                  <m:oMath xmlns:m="http://schemas.openxmlformats.org/officeDocument/2006/math">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m:rPr>
                            <m:sty m:val="p"/>
                          </m:rPr>
                          <a:rPr lang="en-US" altLang="zh-CN" kern="100">
                            <a:latin typeface="Cambria Math" panose="02040503050406030204" pitchFamily="18" charset="0"/>
                            <a:cs typeface="Times New Roman" panose="02020603050405020304" pitchFamily="18" charset="0"/>
                          </a:rPr>
                          <m:t>B</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𝑏</m:t>
                                </m:r>
                              </m:e>
                              <m:sub>
                                <m:r>
                                  <a:rPr lang="en-US" altLang="zh-CN" i="1" kern="100">
                                    <a:latin typeface="Cambria Math" panose="02040503050406030204" pitchFamily="18" charset="0"/>
                                    <a:cs typeface="Times New Roman" panose="02020603050405020304" pitchFamily="18" charset="0"/>
                                  </a:rPr>
                                  <m:t>1</m:t>
                                </m:r>
                              </m:sub>
                            </m:sSub>
                            <m:r>
                              <a:rPr lang="en-US" altLang="zh-CN" i="1" kern="100">
                                <a:latin typeface="Cambria Math" panose="02040503050406030204" pitchFamily="18" charset="0"/>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𝑏</m:t>
                                </m:r>
                              </m:e>
                              <m:sub>
                                <m:r>
                                  <a:rPr lang="en-US" altLang="zh-CN" i="1" kern="100">
                                    <a:latin typeface="Cambria Math" panose="02040503050406030204" pitchFamily="18" charset="0"/>
                                    <a:cs typeface="Times New Roman" panose="02020603050405020304" pitchFamily="18" charset="0"/>
                                  </a:rPr>
                                  <m:t>2</m:t>
                                </m:r>
                              </m:sub>
                            </m:s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𝑏</m:t>
                                </m:r>
                              </m:e>
                              <m:sub>
                                <m:r>
                                  <a:rPr lang="en-US" altLang="zh-CN" i="1" kern="100">
                                    <a:latin typeface="Cambria Math" panose="02040503050406030204" pitchFamily="18" charset="0"/>
                                    <a:cs typeface="Times New Roman" panose="02020603050405020304" pitchFamily="18" charset="0"/>
                                  </a:rPr>
                                  <m:t>𝑛</m:t>
                                </m:r>
                              </m:sub>
                            </m:sSub>
                          </m:e>
                        </m:d>
                      </m:e>
                      <m:sup>
                        <m:r>
                          <a:rPr lang="en-US" altLang="zh-CN" i="1" kern="100">
                            <a:latin typeface="Cambria Math" panose="02040503050406030204" pitchFamily="18" charset="0"/>
                            <a:cs typeface="Times New Roman" panose="02020603050405020304" pitchFamily="18" charset="0"/>
                          </a:rPr>
                          <m:t>𝑇</m:t>
                        </m:r>
                      </m:sup>
                    </m:sSup>
                  </m:oMath>
                </a14:m>
                <a:r>
                  <a:rPr lang="en-US" altLang="zh-CN" kern="100" dirty="0">
                    <a:latin typeface="Times New Roman" panose="02020603050405020304" pitchFamily="18" charset="0"/>
                    <a:cs typeface="Times New Roman" panose="02020603050405020304" pitchFamily="18" charset="0"/>
                  </a:rPr>
                  <a:t>,</a:t>
                </a:r>
                <a:r>
                  <a:rPr lang="zh-CN" altLang="zh-CN" kern="100" dirty="0">
                    <a:latin typeface="Times New Roman" panose="02020603050405020304" pitchFamily="18" charset="0"/>
                    <a:cs typeface="Times New Roman" panose="02020603050405020304" pitchFamily="18" charset="0"/>
                  </a:rPr>
                  <a:t>则</a:t>
                </a:r>
                <a14:m>
                  <m:oMath xmlns:m="http://schemas.openxmlformats.org/officeDocument/2006/math">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cs typeface="Times New Roman" panose="02020603050405020304" pitchFamily="18" charset="0"/>
                          </a:rPr>
                          <m:t>𝐴</m:t>
                        </m:r>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𝐵</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𝑎</m:t>
                                </m:r>
                              </m:e>
                              <m:sub>
                                <m:r>
                                  <a:rPr lang="en-US" altLang="zh-CN" i="1" kern="100">
                                    <a:latin typeface="Cambria Math" panose="02040503050406030204" pitchFamily="18" charset="0"/>
                                    <a:cs typeface="Times New Roman" panose="02020603050405020304" pitchFamily="18" charset="0"/>
                                  </a:rPr>
                                  <m:t>1</m:t>
                                </m:r>
                              </m:sub>
                            </m:s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𝑏</m:t>
                                </m:r>
                              </m:e>
                              <m:sub>
                                <m:r>
                                  <a:rPr lang="en-US" altLang="zh-CN" i="1" kern="100">
                                    <a:latin typeface="Cambria Math" panose="02040503050406030204" pitchFamily="18" charset="0"/>
                                    <a:cs typeface="Times New Roman" panose="02020603050405020304" pitchFamily="18" charset="0"/>
                                  </a:rPr>
                                  <m:t>1</m:t>
                                </m:r>
                              </m:sub>
                            </m:sSub>
                            <m:r>
                              <a:rPr lang="en-US" altLang="zh-CN" i="1" kern="100">
                                <a:latin typeface="Cambria Math" panose="02040503050406030204" pitchFamily="18" charset="0"/>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𝑎</m:t>
                                </m:r>
                              </m:e>
                              <m:sub>
                                <m:r>
                                  <a:rPr lang="en-US" altLang="zh-CN" i="1" kern="100">
                                    <a:latin typeface="Cambria Math" panose="02040503050406030204" pitchFamily="18" charset="0"/>
                                    <a:cs typeface="Times New Roman" panose="02020603050405020304" pitchFamily="18" charset="0"/>
                                  </a:rPr>
                                  <m:t>2</m:t>
                                </m:r>
                              </m:sub>
                            </m:s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𝑏</m:t>
                                </m:r>
                              </m:e>
                              <m:sub>
                                <m:r>
                                  <a:rPr lang="en-US" altLang="zh-CN" i="1" kern="100">
                                    <a:latin typeface="Cambria Math" panose="02040503050406030204" pitchFamily="18" charset="0"/>
                                    <a:cs typeface="Times New Roman" panose="02020603050405020304" pitchFamily="18" charset="0"/>
                                  </a:rPr>
                                  <m:t>2</m:t>
                                </m:r>
                              </m:sub>
                            </m:s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𝑎</m:t>
                                </m:r>
                              </m:e>
                              <m:sub>
                                <m:r>
                                  <a:rPr lang="en-US" altLang="zh-CN" i="1" kern="100">
                                    <a:latin typeface="Cambria Math" panose="02040503050406030204" pitchFamily="18" charset="0"/>
                                    <a:cs typeface="Times New Roman" panose="02020603050405020304" pitchFamily="18" charset="0"/>
                                  </a:rPr>
                                  <m:t>𝑛</m:t>
                                </m:r>
                              </m:sub>
                            </m:s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𝑏</m:t>
                                </m:r>
                              </m:e>
                              <m:sub>
                                <m:r>
                                  <a:rPr lang="en-US" altLang="zh-CN" i="1" kern="100">
                                    <a:latin typeface="Cambria Math" panose="02040503050406030204" pitchFamily="18" charset="0"/>
                                    <a:cs typeface="Times New Roman" panose="02020603050405020304" pitchFamily="18" charset="0"/>
                                  </a:rPr>
                                  <m:t>𝑛</m:t>
                                </m:r>
                              </m:sub>
                            </m:sSub>
                          </m:e>
                        </m:d>
                      </m:e>
                      <m:sup>
                        <m:r>
                          <a:rPr lang="en-US" altLang="zh-CN" i="1" kern="100">
                            <a:latin typeface="Cambria Math" panose="02040503050406030204" pitchFamily="18" charset="0"/>
                            <a:cs typeface="Times New Roman" panose="02020603050405020304" pitchFamily="18" charset="0"/>
                          </a:rPr>
                          <m:t>𝑇</m:t>
                        </m:r>
                      </m:sup>
                    </m:sSup>
                  </m:oMath>
                </a14:m>
                <a:r>
                  <a:rPr lang="zh-CN" altLang="zh-CN" kern="100" dirty="0">
                    <a:latin typeface="Times New Roman" panose="02020603050405020304" pitchFamily="18" charset="0"/>
                    <a:cs typeface="Times New Roman" panose="02020603050405020304" pitchFamily="18" charset="0"/>
                  </a:rPr>
                  <a:t>。</a:t>
                </a:r>
                <a:endParaRPr lang="zh-CN" altLang="zh-CN" sz="1400" kern="100" dirty="0">
                  <a:latin typeface="Calibri" panose="020F0502020204030204" pitchFamily="34" charset="0"/>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75E5100E-FA04-48AE-A9AA-0903F931E5C5}"/>
                  </a:ext>
                </a:extLst>
              </p:cNvPr>
              <p:cNvSpPr>
                <a:spLocks noRot="1" noChangeAspect="1" noMove="1" noResize="1" noEditPoints="1" noAdjustHandles="1" noChangeArrowheads="1" noChangeShapeType="1" noTextEdit="1"/>
              </p:cNvSpPr>
              <p:nvPr/>
            </p:nvSpPr>
            <p:spPr>
              <a:xfrm>
                <a:off x="484348" y="1268760"/>
                <a:ext cx="8192108" cy="861774"/>
              </a:xfrm>
              <a:prstGeom prst="rect">
                <a:avLst/>
              </a:prstGeom>
              <a:blipFill>
                <a:blip r:embed="rId2"/>
                <a:stretch>
                  <a:fillRect l="-670" t="-11348" r="-818" b="-11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60969C2-B3B0-4A2D-9879-D8BEBB040E0E}"/>
                  </a:ext>
                </a:extLst>
              </p:cNvPr>
              <p:cNvSpPr/>
              <p:nvPr/>
            </p:nvSpPr>
            <p:spPr>
              <a:xfrm>
                <a:off x="484348" y="2141607"/>
                <a:ext cx="8352928" cy="858633"/>
              </a:xfrm>
              <a:prstGeom prst="rect">
                <a:avLst/>
              </a:prstGeom>
            </p:spPr>
            <p:txBody>
              <a:bodyPr wrap="square">
                <a:spAutoFit/>
              </a:bodyPr>
              <a:lstStyle/>
              <a:p>
                <a:pPr marL="342900" indent="-342900" algn="just">
                  <a:spcAft>
                    <a:spcPts val="0"/>
                  </a:spcAft>
                  <a:buFont typeface="Wingdings" panose="05000000000000000000" pitchFamily="2" charset="2"/>
                  <a:buChar char="Ø"/>
                </a:pPr>
                <a:r>
                  <a:rPr lang="zh-CN" altLang="en-US" sz="2000" b="1" kern="100" dirty="0">
                    <a:solidFill>
                      <a:schemeClr val="tx1"/>
                    </a:solidFill>
                    <a:latin typeface="Times New Roman" panose="02020603050405020304" pitchFamily="18" charset="0"/>
                    <a:cs typeface="Times New Roman" panose="02020603050405020304" pitchFamily="18" charset="0"/>
                  </a:rPr>
                  <a:t>由于在</a:t>
                </a:r>
                <a:r>
                  <a:rPr lang="zh-CN" altLang="zh-CN" sz="2000" b="1" kern="100" dirty="0">
                    <a:solidFill>
                      <a:schemeClr val="tx1"/>
                    </a:solidFill>
                    <a:latin typeface="Times New Roman" panose="02020603050405020304" pitchFamily="18" charset="0"/>
                    <a:cs typeface="Times New Roman" panose="02020603050405020304" pitchFamily="18" charset="0"/>
                  </a:rPr>
                  <a:t>求解输出层的</a:t>
                </a:r>
                <a:r>
                  <a:rPr lang="en-US" altLang="zh-CN" sz="2000" b="1" kern="100" dirty="0" err="1">
                    <a:solidFill>
                      <a:schemeClr val="tx1"/>
                    </a:solidFill>
                    <a:latin typeface="Times New Roman" panose="02020603050405020304" pitchFamily="18" charset="0"/>
                    <a:cs typeface="Times New Roman" panose="02020603050405020304" pitchFamily="18" charset="0"/>
                  </a:rPr>
                  <a:t>W,b</a:t>
                </a:r>
                <a:r>
                  <a:rPr lang="zh-CN" altLang="zh-CN" sz="2000" b="1" kern="100" dirty="0">
                    <a:solidFill>
                      <a:schemeClr val="tx1"/>
                    </a:solidFill>
                    <a:latin typeface="Times New Roman" panose="02020603050405020304" pitchFamily="18" charset="0"/>
                    <a:cs typeface="Times New Roman" panose="02020603050405020304" pitchFamily="18" charset="0"/>
                  </a:rPr>
                  <a:t>的时候，有公共的部分</a:t>
                </a:r>
                <a14:m>
                  <m:oMath xmlns:m="http://schemas.openxmlformats.org/officeDocument/2006/math">
                    <m:f>
                      <m:fPr>
                        <m:ctrlPr>
                          <a:rPr lang="zh-CN" altLang="zh-CN" sz="2000" b="1"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b="1" i="1" kern="100">
                            <a:solidFill>
                              <a:schemeClr val="tx1"/>
                            </a:solidFill>
                            <a:latin typeface="Cambria Math" panose="02040503050406030204" pitchFamily="18" charset="0"/>
                            <a:cs typeface="Times New Roman" panose="02020603050405020304" pitchFamily="18" charset="0"/>
                          </a:rPr>
                          <m:t>𝝏</m:t>
                        </m:r>
                        <m:d>
                          <m:dPr>
                            <m:ctrlPr>
                              <a:rPr lang="zh-CN" altLang="zh-CN" sz="2000" b="1"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b="1" i="1" kern="100">
                                <a:solidFill>
                                  <a:schemeClr val="tx1"/>
                                </a:solidFill>
                                <a:latin typeface="Cambria Math" panose="02040503050406030204" pitchFamily="18" charset="0"/>
                                <a:cs typeface="Times New Roman" panose="02020603050405020304" pitchFamily="18" charset="0"/>
                              </a:rPr>
                              <m:t>𝑾</m:t>
                            </m:r>
                            <m:r>
                              <a:rPr lang="en-US" altLang="zh-CN" sz="2000" b="1" i="1" kern="100">
                                <a:solidFill>
                                  <a:schemeClr val="tx1"/>
                                </a:solidFill>
                                <a:latin typeface="Cambria Math" panose="02040503050406030204" pitchFamily="18" charset="0"/>
                                <a:cs typeface="Times New Roman" panose="02020603050405020304" pitchFamily="18" charset="0"/>
                              </a:rPr>
                              <m:t>,</m:t>
                            </m:r>
                            <m:r>
                              <a:rPr lang="en-US" altLang="zh-CN" sz="2000" b="1" i="1" kern="100">
                                <a:solidFill>
                                  <a:schemeClr val="tx1"/>
                                </a:solidFill>
                                <a:latin typeface="Cambria Math" panose="02040503050406030204" pitchFamily="18" charset="0"/>
                                <a:cs typeface="Times New Roman" panose="02020603050405020304" pitchFamily="18" charset="0"/>
                              </a:rPr>
                              <m:t>𝒃</m:t>
                            </m:r>
                            <m:r>
                              <a:rPr lang="en-US" altLang="zh-CN" sz="2000" b="1" i="1" kern="100">
                                <a:solidFill>
                                  <a:schemeClr val="tx1"/>
                                </a:solidFill>
                                <a:latin typeface="Cambria Math" panose="02040503050406030204" pitchFamily="18" charset="0"/>
                                <a:cs typeface="Times New Roman" panose="02020603050405020304" pitchFamily="18" charset="0"/>
                              </a:rPr>
                              <m:t>,</m:t>
                            </m:r>
                            <m:r>
                              <a:rPr lang="en-US" altLang="zh-CN" sz="2000" b="1" i="1" kern="100">
                                <a:solidFill>
                                  <a:schemeClr val="tx1"/>
                                </a:solidFill>
                                <a:latin typeface="Cambria Math" panose="02040503050406030204" pitchFamily="18" charset="0"/>
                                <a:cs typeface="Times New Roman" panose="02020603050405020304" pitchFamily="18" charset="0"/>
                              </a:rPr>
                              <m:t>𝒙</m:t>
                            </m:r>
                            <m:r>
                              <a:rPr lang="en-US" altLang="zh-CN" sz="2000" b="1" i="1" kern="100">
                                <a:solidFill>
                                  <a:schemeClr val="tx1"/>
                                </a:solidFill>
                                <a:latin typeface="Cambria Math" panose="02040503050406030204" pitchFamily="18" charset="0"/>
                                <a:cs typeface="Times New Roman" panose="02020603050405020304" pitchFamily="18" charset="0"/>
                              </a:rPr>
                              <m:t>,</m:t>
                            </m:r>
                            <m:r>
                              <a:rPr lang="en-US" altLang="zh-CN" sz="2000" b="1" i="1" kern="100">
                                <a:solidFill>
                                  <a:schemeClr val="tx1"/>
                                </a:solidFill>
                                <a:latin typeface="Cambria Math" panose="02040503050406030204" pitchFamily="18" charset="0"/>
                                <a:cs typeface="Times New Roman" panose="02020603050405020304" pitchFamily="18" charset="0"/>
                              </a:rPr>
                              <m:t>𝒚</m:t>
                            </m:r>
                          </m:e>
                        </m:d>
                      </m:num>
                      <m:den>
                        <m:r>
                          <a:rPr lang="en-US" altLang="zh-CN" sz="2000" b="1" i="1" kern="100">
                            <a:solidFill>
                              <a:schemeClr val="tx1"/>
                            </a:solidFill>
                            <a:latin typeface="Cambria Math" panose="02040503050406030204" pitchFamily="18" charset="0"/>
                            <a:cs typeface="Times New Roman" panose="02020603050405020304" pitchFamily="18" charset="0"/>
                          </a:rPr>
                          <m:t>𝝏</m:t>
                        </m:r>
                        <m:sSup>
                          <m:sSupPr>
                            <m:ctrlPr>
                              <a:rPr lang="zh-CN" altLang="zh-CN" sz="2000" b="1"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kern="100">
                                <a:solidFill>
                                  <a:schemeClr val="tx1"/>
                                </a:solidFill>
                                <a:latin typeface="Cambria Math" panose="02040503050406030204" pitchFamily="18" charset="0"/>
                                <a:cs typeface="Times New Roman" panose="02020603050405020304" pitchFamily="18" charset="0"/>
                              </a:rPr>
                              <m:t>𝒛</m:t>
                            </m:r>
                          </m:e>
                          <m:sup>
                            <m:r>
                              <a:rPr lang="en-US" altLang="zh-CN" sz="2000" b="1" i="1" kern="100">
                                <a:solidFill>
                                  <a:schemeClr val="tx1"/>
                                </a:solidFill>
                                <a:latin typeface="Cambria Math" panose="02040503050406030204" pitchFamily="18" charset="0"/>
                                <a:cs typeface="Times New Roman" panose="02020603050405020304" pitchFamily="18" charset="0"/>
                              </a:rPr>
                              <m:t>𝑳</m:t>
                            </m:r>
                          </m:sup>
                        </m:sSup>
                      </m:den>
                    </m:f>
                  </m:oMath>
                </a14:m>
                <a:r>
                  <a:rPr lang="zh-CN" altLang="zh-CN" sz="2000" b="1" kern="100" dirty="0">
                    <a:solidFill>
                      <a:schemeClr val="tx1"/>
                    </a:solidFill>
                    <a:latin typeface="Times New Roman" panose="02020603050405020304" pitchFamily="18" charset="0"/>
                    <a:cs typeface="Times New Roman" panose="02020603050405020304" pitchFamily="18" charset="0"/>
                  </a:rPr>
                  <a:t>，因此可以把公共的部分先算出来，记为：</a:t>
                </a:r>
                <a:endParaRPr lang="zh-CN" altLang="zh-CN" sz="2000" b="1" kern="100" dirty="0">
                  <a:solidFill>
                    <a:schemeClr val="tx1"/>
                  </a:solidFill>
                  <a:latin typeface="Calibri" panose="020F0502020204030204" pitchFamily="34" charset="0"/>
                  <a:cs typeface="Times New Roman" panose="02020603050405020304" pitchFamily="18" charset="0"/>
                </a:endParaRPr>
              </a:p>
            </p:txBody>
          </p:sp>
        </mc:Choice>
        <mc:Fallback xmlns="">
          <p:sp>
            <p:nvSpPr>
              <p:cNvPr id="15" name="矩形 14">
                <a:extLst>
                  <a:ext uri="{FF2B5EF4-FFF2-40B4-BE49-F238E27FC236}">
                    <a16:creationId xmlns:a16="http://schemas.microsoft.com/office/drawing/2014/main" id="{B60969C2-B3B0-4A2D-9879-D8BEBB040E0E}"/>
                  </a:ext>
                </a:extLst>
              </p:cNvPr>
              <p:cNvSpPr>
                <a:spLocks noRot="1" noChangeAspect="1" noMove="1" noResize="1" noEditPoints="1" noAdjustHandles="1" noChangeArrowheads="1" noChangeShapeType="1" noTextEdit="1"/>
              </p:cNvSpPr>
              <p:nvPr/>
            </p:nvSpPr>
            <p:spPr>
              <a:xfrm>
                <a:off x="484348" y="2141607"/>
                <a:ext cx="8352928" cy="858633"/>
              </a:xfrm>
              <a:prstGeom prst="rect">
                <a:avLst/>
              </a:prstGeom>
              <a:blipFill>
                <a:blip r:embed="rId3"/>
                <a:stretch>
                  <a:fillRect l="-656" r="-729" b="-9220"/>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4F81C188-8E54-4D9D-A892-87F0F7C00DF2}"/>
              </a:ext>
            </a:extLst>
          </p:cNvPr>
          <p:cNvPicPr/>
          <p:nvPr/>
        </p:nvPicPr>
        <p:blipFill>
          <a:blip r:embed="rId4"/>
          <a:stretch>
            <a:fillRect/>
          </a:stretch>
        </p:blipFill>
        <p:spPr>
          <a:xfrm>
            <a:off x="4296613" y="2949385"/>
            <a:ext cx="3663280" cy="627310"/>
          </a:xfrm>
          <a:prstGeom prst="rect">
            <a:avLst/>
          </a:prstGeom>
          <a:noFill/>
          <a:ln w="9525">
            <a:noFill/>
          </a:ln>
        </p:spPr>
      </p:pic>
      <p:sp>
        <p:nvSpPr>
          <p:cNvPr id="20" name="矩形 19">
            <a:extLst>
              <a:ext uri="{FF2B5EF4-FFF2-40B4-BE49-F238E27FC236}">
                <a16:creationId xmlns:a16="http://schemas.microsoft.com/office/drawing/2014/main" id="{3D11F53D-4DB3-4B94-BC0F-51B5C1DED406}"/>
              </a:ext>
            </a:extLst>
          </p:cNvPr>
          <p:cNvSpPr/>
          <p:nvPr/>
        </p:nvSpPr>
        <p:spPr>
          <a:xfrm>
            <a:off x="457200" y="3760911"/>
            <a:ext cx="8192108" cy="1015663"/>
          </a:xfrm>
          <a:prstGeom prst="rect">
            <a:avLst/>
          </a:prstGeom>
        </p:spPr>
        <p:txBody>
          <a:bodyPr wrap="square">
            <a:spAutoFit/>
          </a:bodyPr>
          <a:lstStyle/>
          <a:p>
            <a:pPr marL="285750" indent="-285750">
              <a:buFont typeface="Wingdings" panose="05000000000000000000" pitchFamily="2" charset="2"/>
              <a:buChar char="Ø"/>
            </a:pPr>
            <a:r>
              <a:rPr lang="zh-CN" altLang="zh-CN" sz="2000" b="1" kern="100" dirty="0">
                <a:latin typeface="Times New Roman" panose="02020603050405020304" pitchFamily="18" charset="0"/>
                <a:cs typeface="Times New Roman" panose="02020603050405020304" pitchFamily="18" charset="0"/>
              </a:rPr>
              <a:t>计算出输出层的梯度之后，</a:t>
            </a:r>
            <a:r>
              <a:rPr lang="zh-CN" altLang="en-US" sz="2000" b="1" kern="100" dirty="0">
                <a:latin typeface="Times New Roman" panose="02020603050405020304" pitchFamily="18" charset="0"/>
                <a:cs typeface="Times New Roman" panose="02020603050405020304" pitchFamily="18" charset="0"/>
              </a:rPr>
              <a:t>在</a:t>
            </a:r>
            <a:r>
              <a:rPr lang="zh-CN" altLang="zh-CN" sz="2000" b="1" kern="100" dirty="0">
                <a:latin typeface="Times New Roman" panose="02020603050405020304" pitchFamily="18" charset="0"/>
                <a:cs typeface="Times New Roman" panose="02020603050405020304" pitchFamily="18" charset="0"/>
              </a:rPr>
              <a:t>计算上一层</a:t>
            </a:r>
            <a:r>
              <a:rPr lang="en-US" altLang="zh-CN" sz="2000" b="1" kern="100" dirty="0">
                <a:latin typeface="Times New Roman" panose="02020603050405020304" pitchFamily="18" charset="0"/>
              </a:rPr>
              <a:t>L-1</a:t>
            </a:r>
            <a:r>
              <a:rPr lang="zh-CN" altLang="zh-CN" sz="2000" b="1" kern="100" dirty="0">
                <a:latin typeface="Times New Roman" panose="02020603050405020304" pitchFamily="18" charset="0"/>
                <a:cs typeface="Times New Roman" panose="02020603050405020304" pitchFamily="18" charset="0"/>
              </a:rPr>
              <a:t>层的梯度，上上层</a:t>
            </a:r>
            <a:r>
              <a:rPr lang="en-US" altLang="zh-CN" sz="2000" b="1" kern="100" dirty="0">
                <a:latin typeface="Times New Roman" panose="02020603050405020304" pitchFamily="18" charset="0"/>
              </a:rPr>
              <a:t>L-2</a:t>
            </a:r>
            <a:r>
              <a:rPr lang="zh-CN" altLang="zh-CN" sz="2000" b="1" kern="100" dirty="0">
                <a:latin typeface="Times New Roman" panose="02020603050405020304" pitchFamily="18" charset="0"/>
                <a:cs typeface="Times New Roman" panose="02020603050405020304" pitchFamily="18" charset="0"/>
              </a:rPr>
              <a:t>层的梯度需要</a:t>
            </a:r>
            <a:r>
              <a:rPr lang="zh-CN" altLang="en-US" sz="2000" b="1" kern="100" dirty="0">
                <a:latin typeface="Times New Roman" panose="02020603050405020304" pitchFamily="18" charset="0"/>
                <a:cs typeface="Times New Roman" panose="02020603050405020304" pitchFamily="18" charset="0"/>
              </a:rPr>
              <a:t>进行</a:t>
            </a:r>
            <a:r>
              <a:rPr lang="zh-CN" altLang="zh-CN" sz="2000" b="1" kern="100" dirty="0">
                <a:latin typeface="Times New Roman" panose="02020603050405020304" pitchFamily="18" charset="0"/>
                <a:cs typeface="Times New Roman" panose="02020603050405020304" pitchFamily="18" charset="0"/>
              </a:rPr>
              <a:t>递推</a:t>
            </a:r>
            <a:r>
              <a:rPr lang="zh-CN" altLang="en-US" sz="2000" b="1" kern="100" dirty="0">
                <a:latin typeface="Times New Roman" panose="02020603050405020304" pitchFamily="18" charset="0"/>
                <a:cs typeface="Times New Roman" panose="02020603050405020304" pitchFamily="18" charset="0"/>
              </a:rPr>
              <a:t>操作，对第</a:t>
            </a:r>
            <a:r>
              <a:rPr lang="en-US" altLang="zh-CN" sz="2000" b="1" kern="100" dirty="0">
                <a:latin typeface="Times New Roman" panose="02020603050405020304" pitchFamily="18" charset="0"/>
                <a:cs typeface="Times New Roman" panose="02020603050405020304" pitchFamily="18" charset="0"/>
              </a:rPr>
              <a:t>L</a:t>
            </a:r>
            <a:r>
              <a:rPr lang="zh-CN" altLang="en-US" sz="2000" b="1" kern="100" dirty="0">
                <a:latin typeface="Times New Roman" panose="02020603050405020304" pitchFamily="18" charset="0"/>
                <a:cs typeface="Times New Roman" panose="02020603050405020304" pitchFamily="18" charset="0"/>
              </a:rPr>
              <a:t>层的未激活输出，它的梯度可以表示为：</a:t>
            </a:r>
            <a:endParaRPr lang="zh-CN" altLang="en-US" sz="2000" b="1" dirty="0"/>
          </a:p>
        </p:txBody>
      </p:sp>
      <p:sp>
        <p:nvSpPr>
          <p:cNvPr id="28" name="Rectangle 38">
            <a:extLst>
              <a:ext uri="{FF2B5EF4-FFF2-40B4-BE49-F238E27FC236}">
                <a16:creationId xmlns:a16="http://schemas.microsoft.com/office/drawing/2014/main" id="{CC99B8C4-3ACD-456F-A8DB-D3D260A44FBB}"/>
              </a:ext>
            </a:extLst>
          </p:cNvPr>
          <p:cNvSpPr>
            <a:spLocks noChangeArrowheads="1"/>
          </p:cNvSpPr>
          <p:nvPr/>
        </p:nvSpPr>
        <p:spPr bwMode="auto">
          <a:xfrm>
            <a:off x="0" y="16539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6" name="图片 45">
            <a:extLst>
              <a:ext uri="{FF2B5EF4-FFF2-40B4-BE49-F238E27FC236}">
                <a16:creationId xmlns:a16="http://schemas.microsoft.com/office/drawing/2014/main" id="{C5D8814D-3793-4385-86C8-EB11BEE4FEAC}"/>
              </a:ext>
            </a:extLst>
          </p:cNvPr>
          <p:cNvPicPr/>
          <p:nvPr/>
        </p:nvPicPr>
        <p:blipFill>
          <a:blip r:embed="rId5"/>
          <a:stretch>
            <a:fillRect/>
          </a:stretch>
        </p:blipFill>
        <p:spPr>
          <a:xfrm>
            <a:off x="2919333" y="4656581"/>
            <a:ext cx="5040560" cy="607749"/>
          </a:xfrm>
          <a:prstGeom prst="rect">
            <a:avLst/>
          </a:prstGeom>
          <a:noFill/>
          <a:ln w="9525">
            <a:noFill/>
          </a:ln>
        </p:spPr>
      </p:pic>
      <p:sp>
        <p:nvSpPr>
          <p:cNvPr id="30" name="矩形 29">
            <a:extLst>
              <a:ext uri="{FF2B5EF4-FFF2-40B4-BE49-F238E27FC236}">
                <a16:creationId xmlns:a16="http://schemas.microsoft.com/office/drawing/2014/main" id="{6118DE12-0CD1-47CA-B9E0-7268C313C461}"/>
              </a:ext>
            </a:extLst>
          </p:cNvPr>
          <p:cNvSpPr/>
          <p:nvPr/>
        </p:nvSpPr>
        <p:spPr>
          <a:xfrm>
            <a:off x="484348" y="5467133"/>
            <a:ext cx="3229523" cy="400110"/>
          </a:xfrm>
          <a:prstGeom prst="rect">
            <a:avLst/>
          </a:prstGeom>
        </p:spPr>
        <p:txBody>
          <a:bodyPr wrap="square">
            <a:spAutoFit/>
          </a:bodyPr>
          <a:lstStyle/>
          <a:p>
            <a:pPr marL="342900" indent="-342900">
              <a:buFont typeface="Wingdings" panose="05000000000000000000" pitchFamily="2" charset="2"/>
              <a:buChar char="Ø"/>
            </a:pPr>
            <a:r>
              <a:rPr lang="zh-CN" altLang="zh-CN" sz="2000" b="1" kern="100" dirty="0">
                <a:latin typeface="Times New Roman" panose="02020603050405020304" pitchFamily="18" charset="0"/>
                <a:cs typeface="Times New Roman" panose="02020603050405020304" pitchFamily="18" charset="0"/>
              </a:rPr>
              <a:t>根据前向传播算法有：</a:t>
            </a:r>
            <a:endParaRPr lang="zh-CN" altLang="en-US" sz="2000" b="1" dirty="0"/>
          </a:p>
        </p:txBody>
      </p:sp>
      <p:pic>
        <p:nvPicPr>
          <p:cNvPr id="48" name="图片 47">
            <a:extLst>
              <a:ext uri="{FF2B5EF4-FFF2-40B4-BE49-F238E27FC236}">
                <a16:creationId xmlns:a16="http://schemas.microsoft.com/office/drawing/2014/main" id="{E32D886E-B388-4A29-A684-97B7770EF582}"/>
              </a:ext>
            </a:extLst>
          </p:cNvPr>
          <p:cNvPicPr/>
          <p:nvPr/>
        </p:nvPicPr>
        <p:blipFill>
          <a:blip r:embed="rId6"/>
          <a:stretch>
            <a:fillRect/>
          </a:stretch>
        </p:blipFill>
        <p:spPr>
          <a:xfrm>
            <a:off x="3461518" y="5925400"/>
            <a:ext cx="1670189" cy="312691"/>
          </a:xfrm>
          <a:prstGeom prst="rect">
            <a:avLst/>
          </a:prstGeom>
          <a:noFill/>
          <a:ln w="9525">
            <a:noFill/>
          </a:ln>
        </p:spPr>
      </p:pic>
      <p:sp>
        <p:nvSpPr>
          <p:cNvPr id="11" name="标题 1">
            <a:extLst>
              <a:ext uri="{FF2B5EF4-FFF2-40B4-BE49-F238E27FC236}">
                <a16:creationId xmlns:a16="http://schemas.microsoft.com/office/drawing/2014/main" id="{2EB39D2B-B0C0-47FE-BACB-FF778E4844D0}"/>
              </a:ext>
            </a:extLst>
          </p:cNvPr>
          <p:cNvSpPr>
            <a:spLocks noGrp="1" noChangeArrowheads="1"/>
          </p:cNvSpPr>
          <p:nvPr>
            <p:ph type="title"/>
          </p:nvPr>
        </p:nvSpPr>
        <p:spPr>
          <a:xfrm>
            <a:off x="457200" y="529431"/>
            <a:ext cx="8229600" cy="595313"/>
          </a:xfrm>
        </p:spPr>
        <p:txBody>
          <a:bodyPr/>
          <a:lstStyle/>
          <a:p>
            <a:r>
              <a:rPr lang="en-US" altLang="zh-CN" sz="3200" b="1" dirty="0">
                <a:effectLst>
                  <a:outerShdw blurRad="38100" dist="38100" dir="2700000" algn="tl">
                    <a:srgbClr val="000000">
                      <a:alpha val="43137"/>
                    </a:srgbClr>
                  </a:outerShdw>
                </a:effectLst>
                <a:latin typeface="+mj-ea"/>
              </a:rPr>
              <a:t>9.3.1</a:t>
            </a:r>
            <a:r>
              <a:rPr lang="zh-CN" altLang="en-US" sz="3200" b="1" dirty="0">
                <a:effectLst>
                  <a:outerShdw blurRad="38100" dist="38100" dir="2700000" algn="tl">
                    <a:srgbClr val="000000">
                      <a:alpha val="43137"/>
                    </a:srgbClr>
                  </a:outerShdw>
                </a:effectLst>
                <a:latin typeface="+mj-ea"/>
              </a:rPr>
              <a:t> 反向传播算法</a:t>
            </a:r>
          </a:p>
        </p:txBody>
      </p:sp>
    </p:spTree>
    <p:extLst>
      <p:ext uri="{BB962C8B-B14F-4D97-AF65-F5344CB8AC3E}">
        <p14:creationId xmlns:p14="http://schemas.microsoft.com/office/powerpoint/2010/main" val="340049832"/>
      </p:ext>
    </p:extLst>
  </p:cSld>
  <p:clrMapOvr>
    <a:masterClrMapping/>
  </p:clrMapOvr>
  <p:transition>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4F25EF42-751D-4153-AC6D-1CD57AF49814}"/>
                  </a:ext>
                </a:extLst>
              </p:cNvPr>
              <p:cNvSpPr/>
              <p:nvPr/>
            </p:nvSpPr>
            <p:spPr>
              <a:xfrm>
                <a:off x="582478" y="1496175"/>
                <a:ext cx="7544036" cy="348813"/>
              </a:xfrm>
              <a:prstGeom prst="rect">
                <a:avLst/>
              </a:prstGeom>
            </p:spPr>
            <p:txBody>
              <a:bodyPr wrap="square">
                <a:spAutoFit/>
              </a:bodyPr>
              <a:lstStyle/>
              <a:p>
                <a:pPr marL="342900" indent="-342900" algn="just">
                  <a:lnSpc>
                    <a:spcPts val="2000"/>
                  </a:lnSpc>
                  <a:spcAft>
                    <a:spcPts val="0"/>
                  </a:spcAft>
                  <a:buClr>
                    <a:schemeClr val="tx1"/>
                  </a:buClr>
                  <a:buFont typeface="Wingdings" panose="05000000000000000000" pitchFamily="2" charset="2"/>
                  <a:buChar char="Ø"/>
                </a:pPr>
                <a:r>
                  <a:rPr lang="zh-CN" altLang="zh-CN" sz="2000" b="1" kern="100" dirty="0">
                    <a:solidFill>
                      <a:schemeClr val="tx1"/>
                    </a:solidFill>
                    <a:latin typeface="Times New Roman" panose="02020603050405020304" pitchFamily="18" charset="0"/>
                    <a:cs typeface="Times New Roman" panose="02020603050405020304" pitchFamily="18" charset="0"/>
                  </a:rPr>
                  <a:t>所以根据</a:t>
                </a:r>
                <a:r>
                  <a:rPr lang="zh-CN" altLang="en-US" sz="2000" b="1" kern="100" dirty="0">
                    <a:solidFill>
                      <a:schemeClr val="tx1"/>
                    </a:solidFill>
                    <a:latin typeface="Times New Roman" panose="02020603050405020304" pitchFamily="18" charset="0"/>
                    <a:cs typeface="Times New Roman" panose="02020603050405020304" pitchFamily="18" charset="0"/>
                  </a:rPr>
                  <a:t>以</a:t>
                </a:r>
                <a:r>
                  <a:rPr lang="zh-CN" altLang="zh-CN" sz="2000" b="1" kern="100" dirty="0">
                    <a:solidFill>
                      <a:schemeClr val="tx1"/>
                    </a:solidFill>
                    <a:latin typeface="Times New Roman" panose="02020603050405020304" pitchFamily="18" charset="0"/>
                    <a:cs typeface="Times New Roman" panose="02020603050405020304" pitchFamily="18" charset="0"/>
                  </a:rPr>
                  <a:t>上</a:t>
                </a:r>
                <a:r>
                  <a:rPr lang="zh-CN" altLang="en-US" sz="2000" b="1" kern="100" dirty="0">
                    <a:solidFill>
                      <a:schemeClr val="tx1"/>
                    </a:solidFill>
                    <a:latin typeface="Times New Roman" panose="02020603050405020304" pitchFamily="18" charset="0"/>
                    <a:cs typeface="Times New Roman" panose="02020603050405020304" pitchFamily="18" charset="0"/>
                  </a:rPr>
                  <a:t>公</a:t>
                </a:r>
                <a:r>
                  <a:rPr lang="zh-CN" altLang="zh-CN" sz="2000" b="1" kern="100" dirty="0">
                    <a:solidFill>
                      <a:schemeClr val="tx1"/>
                    </a:solidFill>
                    <a:latin typeface="Times New Roman" panose="02020603050405020304" pitchFamily="18" charset="0"/>
                    <a:cs typeface="Times New Roman" panose="02020603050405020304" pitchFamily="18" charset="0"/>
                  </a:rPr>
                  <a:t>式可以计算出第</a:t>
                </a:r>
                <a:r>
                  <a:rPr lang="en-US" altLang="zh-CN" sz="2000" b="1" kern="100" dirty="0">
                    <a:solidFill>
                      <a:schemeClr val="tx1"/>
                    </a:solidFill>
                    <a:latin typeface="Times New Roman" panose="02020603050405020304" pitchFamily="18" charset="0"/>
                    <a:cs typeface="Times New Roman" panose="02020603050405020304" pitchFamily="18" charset="0"/>
                  </a:rPr>
                  <a:t>l</a:t>
                </a:r>
                <a:r>
                  <a:rPr lang="zh-CN" altLang="zh-CN" sz="2000" b="1" kern="100" dirty="0">
                    <a:solidFill>
                      <a:schemeClr val="tx1"/>
                    </a:solidFill>
                    <a:latin typeface="Times New Roman" panose="02020603050405020304" pitchFamily="18" charset="0"/>
                    <a:cs typeface="Times New Roman" panose="02020603050405020304" pitchFamily="18" charset="0"/>
                  </a:rPr>
                  <a:t>层的</a:t>
                </a:r>
                <a14:m>
                  <m:oMath xmlns:m="http://schemas.openxmlformats.org/officeDocument/2006/math">
                    <m:sSup>
                      <m:sSupPr>
                        <m:ctrlPr>
                          <a:rPr lang="zh-CN" altLang="zh-CN" sz="2000" b="1"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kern="100">
                            <a:solidFill>
                              <a:schemeClr val="tx1"/>
                            </a:solidFill>
                            <a:latin typeface="Cambria Math" panose="02040503050406030204" pitchFamily="18" charset="0"/>
                            <a:cs typeface="Times New Roman" panose="02020603050405020304" pitchFamily="18" charset="0"/>
                          </a:rPr>
                          <m:t>𝑾</m:t>
                        </m:r>
                      </m:e>
                      <m:sup>
                        <m:r>
                          <a:rPr lang="en-US" altLang="zh-CN" sz="2000" b="1" i="1" kern="100">
                            <a:solidFill>
                              <a:schemeClr val="tx1"/>
                            </a:solidFill>
                            <a:latin typeface="Cambria Math" panose="02040503050406030204" pitchFamily="18" charset="0"/>
                            <a:cs typeface="Times New Roman" panose="02020603050405020304" pitchFamily="18" charset="0"/>
                          </a:rPr>
                          <m:t>𝒍</m:t>
                        </m:r>
                      </m:sup>
                    </m:sSup>
                    <m:r>
                      <a:rPr lang="en-US" altLang="zh-CN" sz="2000" b="1" i="1" kern="100">
                        <a:solidFill>
                          <a:schemeClr val="tx1"/>
                        </a:solidFill>
                        <a:latin typeface="Cambria Math" panose="02040503050406030204" pitchFamily="18" charset="0"/>
                        <a:cs typeface="Times New Roman" panose="02020603050405020304" pitchFamily="18" charset="0"/>
                      </a:rPr>
                      <m:t>,</m:t>
                    </m:r>
                    <m:sSup>
                      <m:sSupPr>
                        <m:ctrlPr>
                          <a:rPr lang="zh-CN" altLang="zh-CN" sz="2000" b="1"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kern="100">
                            <a:solidFill>
                              <a:schemeClr val="tx1"/>
                            </a:solidFill>
                            <a:latin typeface="Cambria Math" panose="02040503050406030204" pitchFamily="18" charset="0"/>
                            <a:cs typeface="Times New Roman" panose="02020603050405020304" pitchFamily="18" charset="0"/>
                          </a:rPr>
                          <m:t>𝒃</m:t>
                        </m:r>
                      </m:e>
                      <m:sup>
                        <m:r>
                          <a:rPr lang="en-US" altLang="zh-CN" sz="2000" b="1" i="1" kern="100">
                            <a:solidFill>
                              <a:schemeClr val="tx1"/>
                            </a:solidFill>
                            <a:latin typeface="Cambria Math" panose="02040503050406030204" pitchFamily="18" charset="0"/>
                            <a:cs typeface="Times New Roman" panose="02020603050405020304" pitchFamily="18" charset="0"/>
                          </a:rPr>
                          <m:t>𝒍</m:t>
                        </m:r>
                      </m:sup>
                    </m:sSup>
                  </m:oMath>
                </a14:m>
                <a:r>
                  <a:rPr lang="zh-CN" altLang="zh-CN" sz="2000" b="1" kern="100" dirty="0">
                    <a:solidFill>
                      <a:schemeClr val="tx1"/>
                    </a:solidFill>
                    <a:latin typeface="Times New Roman" panose="02020603050405020304" pitchFamily="18" charset="0"/>
                    <a:cs typeface="Times New Roman" panose="02020603050405020304" pitchFamily="18" charset="0"/>
                  </a:rPr>
                  <a:t>的梯度如下：</a:t>
                </a:r>
                <a:endParaRPr lang="zh-CN" altLang="zh-CN" sz="2000" b="1" kern="100" dirty="0">
                  <a:solidFill>
                    <a:schemeClr val="tx1"/>
                  </a:solidFill>
                  <a:latin typeface="Calibri" panose="020F0502020204030204" pitchFamily="34" charset="0"/>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4F25EF42-751D-4153-AC6D-1CD57AF49814}"/>
                  </a:ext>
                </a:extLst>
              </p:cNvPr>
              <p:cNvSpPr>
                <a:spLocks noRot="1" noChangeAspect="1" noMove="1" noResize="1" noEditPoints="1" noAdjustHandles="1" noChangeArrowheads="1" noChangeShapeType="1" noTextEdit="1"/>
              </p:cNvSpPr>
              <p:nvPr/>
            </p:nvSpPr>
            <p:spPr>
              <a:xfrm>
                <a:off x="582478" y="1496175"/>
                <a:ext cx="7544036" cy="348813"/>
              </a:xfrm>
              <a:prstGeom prst="rect">
                <a:avLst/>
              </a:prstGeom>
              <a:blipFill>
                <a:blip r:embed="rId2"/>
                <a:stretch>
                  <a:fillRect l="-728" t="-29310" b="-27586"/>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361809D3-386F-477C-AF30-5ECAB23213D5}"/>
              </a:ext>
            </a:extLst>
          </p:cNvPr>
          <p:cNvPicPr/>
          <p:nvPr/>
        </p:nvPicPr>
        <p:blipFill>
          <a:blip r:embed="rId3"/>
          <a:stretch>
            <a:fillRect/>
          </a:stretch>
        </p:blipFill>
        <p:spPr>
          <a:xfrm>
            <a:off x="2156904" y="2055722"/>
            <a:ext cx="3927264" cy="604571"/>
          </a:xfrm>
          <a:prstGeom prst="rect">
            <a:avLst/>
          </a:prstGeom>
          <a:noFill/>
          <a:ln w="9525">
            <a:noFill/>
          </a:ln>
        </p:spPr>
      </p:pic>
      <p:pic>
        <p:nvPicPr>
          <p:cNvPr id="7" name="图片 6">
            <a:extLst>
              <a:ext uri="{FF2B5EF4-FFF2-40B4-BE49-F238E27FC236}">
                <a16:creationId xmlns:a16="http://schemas.microsoft.com/office/drawing/2014/main" id="{99BA64B0-D1CA-4BD9-9689-910586036C1D}"/>
              </a:ext>
            </a:extLst>
          </p:cNvPr>
          <p:cNvPicPr/>
          <p:nvPr/>
        </p:nvPicPr>
        <p:blipFill>
          <a:blip r:embed="rId4"/>
          <a:stretch>
            <a:fillRect/>
          </a:stretch>
        </p:blipFill>
        <p:spPr>
          <a:xfrm>
            <a:off x="2228912" y="3218203"/>
            <a:ext cx="3783248" cy="648072"/>
          </a:xfrm>
          <a:prstGeom prst="rect">
            <a:avLst/>
          </a:prstGeom>
          <a:noFill/>
          <a:ln w="9525">
            <a:noFill/>
          </a:ln>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B9ED90E8-DAF8-4F4D-810D-F541C9AE3C51}"/>
                  </a:ext>
                </a:extLst>
              </p:cNvPr>
              <p:cNvSpPr/>
              <p:nvPr/>
            </p:nvSpPr>
            <p:spPr>
              <a:xfrm>
                <a:off x="600103" y="4273546"/>
                <a:ext cx="6466194" cy="411779"/>
              </a:xfrm>
              <a:prstGeom prst="rect">
                <a:avLst/>
              </a:prstGeom>
            </p:spPr>
            <p:txBody>
              <a:bodyPr wrap="none">
                <a:spAutoFit/>
              </a:bodyPr>
              <a:lstStyle/>
              <a:p>
                <a:pPr marL="342900" indent="-342900">
                  <a:buClr>
                    <a:schemeClr val="tx1"/>
                  </a:buClr>
                  <a:buFont typeface="Wingdings" panose="05000000000000000000" pitchFamily="2" charset="2"/>
                  <a:buChar char="Ø"/>
                </a:pPr>
                <a:r>
                  <a:rPr lang="zh-CN" altLang="en-US" sz="2000" b="1" kern="100" dirty="0">
                    <a:solidFill>
                      <a:schemeClr val="tx1"/>
                    </a:solidFill>
                    <a:latin typeface="Times New Roman" panose="02020603050405020304" pitchFamily="18" charset="0"/>
                    <a:cs typeface="Times New Roman" panose="02020603050405020304" pitchFamily="18" charset="0"/>
                  </a:rPr>
                  <a:t>再</a:t>
                </a:r>
                <a:r>
                  <a:rPr lang="zh-CN" altLang="zh-CN" sz="2000" b="1" kern="100" dirty="0">
                    <a:solidFill>
                      <a:schemeClr val="tx1"/>
                    </a:solidFill>
                    <a:latin typeface="Times New Roman" panose="02020603050405020304" pitchFamily="18" charset="0"/>
                    <a:cs typeface="Times New Roman" panose="02020603050405020304" pitchFamily="18" charset="0"/>
                  </a:rPr>
                  <a:t>用数学归纳</a:t>
                </a:r>
                <a:r>
                  <a:rPr lang="zh-CN" altLang="en-US" sz="2000" b="1" kern="100" dirty="0">
                    <a:solidFill>
                      <a:schemeClr val="tx1"/>
                    </a:solidFill>
                    <a:latin typeface="Times New Roman" panose="02020603050405020304" pitchFamily="18" charset="0"/>
                    <a:cs typeface="Times New Roman" panose="02020603050405020304" pitchFamily="18" charset="0"/>
                  </a:rPr>
                  <a:t>法求出</a:t>
                </a:r>
                <a14:m>
                  <m:oMath xmlns:m="http://schemas.openxmlformats.org/officeDocument/2006/math">
                    <m:sSup>
                      <m:sSupPr>
                        <m:ctrlPr>
                          <a:rPr lang="zh-CN" altLang="zh-CN" sz="2000" b="1" i="1">
                            <a:solidFill>
                              <a:schemeClr val="tx1"/>
                            </a:solidFill>
                            <a:latin typeface="Cambria Math" panose="02040503050406030204" pitchFamily="18" charset="0"/>
                          </a:rPr>
                        </m:ctrlPr>
                      </m:sSupPr>
                      <m:e>
                        <m:r>
                          <a:rPr lang="en-US" altLang="zh-CN" sz="2000" b="1" i="1">
                            <a:solidFill>
                              <a:schemeClr val="tx1"/>
                            </a:solidFill>
                            <a:latin typeface="Cambria Math" panose="02040503050406030204" pitchFamily="18" charset="0"/>
                          </a:rPr>
                          <m:t>𝜹</m:t>
                        </m:r>
                      </m:e>
                      <m:sup>
                        <m:r>
                          <a:rPr lang="en-US" altLang="zh-CN" sz="2000" b="1" i="1">
                            <a:solidFill>
                              <a:schemeClr val="tx1"/>
                            </a:solidFill>
                            <a:latin typeface="Cambria Math" panose="02040503050406030204" pitchFamily="18" charset="0"/>
                          </a:rPr>
                          <m:t>𝒍</m:t>
                        </m:r>
                      </m:sup>
                    </m:sSup>
                  </m:oMath>
                </a14:m>
                <a:r>
                  <a:rPr lang="zh-CN" altLang="en-US" sz="2000" b="1" dirty="0">
                    <a:solidFill>
                      <a:schemeClr val="tx1"/>
                    </a:solidFill>
                  </a:rPr>
                  <a:t>，就可以计算每一层的</a:t>
                </a:r>
                <a:r>
                  <a:rPr lang="en-US" altLang="zh-CN" sz="2000" b="1" dirty="0">
                    <a:solidFill>
                      <a:schemeClr val="tx1"/>
                    </a:solidFill>
                  </a:rPr>
                  <a:t>  </a:t>
                </a:r>
                <a14:m>
                  <m:oMath xmlns:m="http://schemas.openxmlformats.org/officeDocument/2006/math">
                    <m:sSup>
                      <m:sSupPr>
                        <m:ctrlPr>
                          <a:rPr lang="zh-CN" altLang="zh-CN" sz="2000" b="1" i="1">
                            <a:solidFill>
                              <a:schemeClr val="tx1"/>
                            </a:solidFill>
                            <a:latin typeface="Cambria Math" panose="02040503050406030204" pitchFamily="18" charset="0"/>
                          </a:rPr>
                        </m:ctrlPr>
                      </m:sSupPr>
                      <m:e>
                        <m:r>
                          <a:rPr lang="en-US" altLang="zh-CN" sz="2000" b="1" i="1">
                            <a:solidFill>
                              <a:schemeClr val="tx1"/>
                            </a:solidFill>
                            <a:latin typeface="Cambria Math" panose="02040503050406030204" pitchFamily="18" charset="0"/>
                          </a:rPr>
                          <m:t>𝑾</m:t>
                        </m:r>
                      </m:e>
                      <m:sup>
                        <m:r>
                          <a:rPr lang="en-US" altLang="zh-CN" sz="2000" b="1" i="1">
                            <a:solidFill>
                              <a:schemeClr val="tx1"/>
                            </a:solidFill>
                            <a:latin typeface="Cambria Math" panose="02040503050406030204" pitchFamily="18" charset="0"/>
                          </a:rPr>
                          <m:t>𝒍</m:t>
                        </m:r>
                      </m:sup>
                    </m:sSup>
                    <m:r>
                      <a:rPr lang="en-US" altLang="zh-CN" sz="2000" b="1" i="1">
                        <a:solidFill>
                          <a:schemeClr val="tx1"/>
                        </a:solidFill>
                        <a:latin typeface="Cambria Math" panose="02040503050406030204" pitchFamily="18" charset="0"/>
                      </a:rPr>
                      <m:t>,</m:t>
                    </m:r>
                    <m:sSup>
                      <m:sSupPr>
                        <m:ctrlPr>
                          <a:rPr lang="zh-CN" altLang="zh-CN" sz="2000" b="1" i="1">
                            <a:solidFill>
                              <a:schemeClr val="tx1"/>
                            </a:solidFill>
                            <a:latin typeface="Cambria Math" panose="02040503050406030204" pitchFamily="18" charset="0"/>
                          </a:rPr>
                        </m:ctrlPr>
                      </m:sSupPr>
                      <m:e>
                        <m:r>
                          <a:rPr lang="en-US" altLang="zh-CN" sz="2000" b="1" i="1">
                            <a:solidFill>
                              <a:schemeClr val="tx1"/>
                            </a:solidFill>
                            <a:latin typeface="Cambria Math" panose="02040503050406030204" pitchFamily="18" charset="0"/>
                          </a:rPr>
                          <m:t>𝒃</m:t>
                        </m:r>
                      </m:e>
                      <m:sup>
                        <m:r>
                          <a:rPr lang="en-US" altLang="zh-CN" sz="2000" b="1" i="1">
                            <a:solidFill>
                              <a:schemeClr val="tx1"/>
                            </a:solidFill>
                            <a:latin typeface="Cambria Math" panose="02040503050406030204" pitchFamily="18" charset="0"/>
                          </a:rPr>
                          <m:t>𝒍</m:t>
                        </m:r>
                      </m:sup>
                    </m:sSup>
                  </m:oMath>
                </a14:m>
                <a:endParaRPr lang="zh-CN" altLang="en-US" sz="2000" b="1" dirty="0">
                  <a:solidFill>
                    <a:schemeClr val="tx1"/>
                  </a:solidFill>
                </a:endParaRPr>
              </a:p>
            </p:txBody>
          </p:sp>
        </mc:Choice>
        <mc:Fallback xmlns="">
          <p:sp>
            <p:nvSpPr>
              <p:cNvPr id="3" name="矩形 2">
                <a:extLst>
                  <a:ext uri="{FF2B5EF4-FFF2-40B4-BE49-F238E27FC236}">
                    <a16:creationId xmlns:a16="http://schemas.microsoft.com/office/drawing/2014/main" id="{B9ED90E8-DAF8-4F4D-810D-F541C9AE3C51}"/>
                  </a:ext>
                </a:extLst>
              </p:cNvPr>
              <p:cNvSpPr>
                <a:spLocks noRot="1" noChangeAspect="1" noMove="1" noResize="1" noEditPoints="1" noAdjustHandles="1" noChangeArrowheads="1" noChangeShapeType="1" noTextEdit="1"/>
              </p:cNvSpPr>
              <p:nvPr/>
            </p:nvSpPr>
            <p:spPr>
              <a:xfrm>
                <a:off x="600103" y="4273546"/>
                <a:ext cx="6466194" cy="411779"/>
              </a:xfrm>
              <a:prstGeom prst="rect">
                <a:avLst/>
              </a:prstGeom>
              <a:blipFill>
                <a:blip r:embed="rId5"/>
                <a:stretch>
                  <a:fillRect l="-848" t="-7353" b="-23529"/>
                </a:stretch>
              </a:blipFill>
            </p:spPr>
            <p:txBody>
              <a:bodyPr/>
              <a:lstStyle/>
              <a:p>
                <a:r>
                  <a:rPr lang="zh-CN" altLang="en-US">
                    <a:noFill/>
                  </a:rPr>
                  <a:t> </a:t>
                </a:r>
              </a:p>
            </p:txBody>
          </p:sp>
        </mc:Fallback>
      </mc:AlternateContent>
      <p:sp>
        <p:nvSpPr>
          <p:cNvPr id="8" name="标题 1">
            <a:extLst>
              <a:ext uri="{FF2B5EF4-FFF2-40B4-BE49-F238E27FC236}">
                <a16:creationId xmlns:a16="http://schemas.microsoft.com/office/drawing/2014/main" id="{CBEC88FE-83A8-41CD-930D-32C138EBD468}"/>
              </a:ext>
            </a:extLst>
          </p:cNvPr>
          <p:cNvSpPr>
            <a:spLocks noGrp="1" noChangeArrowheads="1"/>
          </p:cNvSpPr>
          <p:nvPr>
            <p:ph type="title"/>
          </p:nvPr>
        </p:nvSpPr>
        <p:spPr>
          <a:xfrm>
            <a:off x="457200" y="529431"/>
            <a:ext cx="8229600" cy="595313"/>
          </a:xfrm>
        </p:spPr>
        <p:txBody>
          <a:bodyPr/>
          <a:lstStyle/>
          <a:p>
            <a:r>
              <a:rPr lang="en-US" altLang="zh-CN" sz="3200" b="1" dirty="0">
                <a:effectLst>
                  <a:outerShdw blurRad="38100" dist="38100" dir="2700000" algn="tl">
                    <a:srgbClr val="000000">
                      <a:alpha val="43137"/>
                    </a:srgbClr>
                  </a:outerShdw>
                </a:effectLst>
                <a:latin typeface="+mj-ea"/>
              </a:rPr>
              <a:t>9.3.1</a:t>
            </a:r>
            <a:r>
              <a:rPr lang="zh-CN" altLang="en-US" sz="3200" b="1" dirty="0">
                <a:effectLst>
                  <a:outerShdw blurRad="38100" dist="38100" dir="2700000" algn="tl">
                    <a:srgbClr val="000000">
                      <a:alpha val="43137"/>
                    </a:srgbClr>
                  </a:outerShdw>
                </a:effectLst>
                <a:latin typeface="+mj-ea"/>
              </a:rPr>
              <a:t> 反向传播算法</a:t>
            </a:r>
          </a:p>
        </p:txBody>
      </p:sp>
    </p:spTree>
    <p:extLst>
      <p:ext uri="{BB962C8B-B14F-4D97-AF65-F5344CB8AC3E}">
        <p14:creationId xmlns:p14="http://schemas.microsoft.com/office/powerpoint/2010/main" val="3479883882"/>
      </p:ext>
    </p:extLst>
  </p:cSld>
  <p:clrMapOvr>
    <a:masterClrMapping/>
  </p:clrMapOvr>
  <p:transition>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548D7E3-AEC3-4E0E-A165-69FA3CF1EE2E}"/>
              </a:ext>
            </a:extLst>
          </p:cNvPr>
          <p:cNvSpPr/>
          <p:nvPr/>
        </p:nvSpPr>
        <p:spPr>
          <a:xfrm>
            <a:off x="107504" y="1883075"/>
            <a:ext cx="8928992" cy="4955203"/>
          </a:xfrm>
          <a:prstGeom prst="rect">
            <a:avLst/>
          </a:prstGeom>
        </p:spPr>
        <p:txBody>
          <a:bodyPr wrap="square">
            <a:spAutoFit/>
          </a:bodyPr>
          <a:lstStyle/>
          <a:p>
            <a:pPr marL="285750" indent="-285750" algn="just" latinLnBrk="1">
              <a:buFont typeface="Wingdings" panose="05000000000000000000" pitchFamily="2" charset="2"/>
              <a:buChar char="Ø"/>
            </a:pPr>
            <a:r>
              <a:rPr lang="zh-CN" altLang="en-US" sz="1600" b="1" dirty="0">
                <a:solidFill>
                  <a:srgbClr val="00B0F0"/>
                </a:solidFill>
                <a:latin typeface="-apple-system"/>
              </a:rPr>
              <a:t>批量梯度下降法</a:t>
            </a:r>
            <a:r>
              <a:rPr lang="zh-CN" altLang="en-US" sz="1600" dirty="0">
                <a:solidFill>
                  <a:srgbClr val="333333"/>
                </a:solidFill>
                <a:latin typeface="-apple-system"/>
              </a:rPr>
              <a:t>（</a:t>
            </a:r>
            <a:r>
              <a:rPr lang="en-US" altLang="zh-CN" sz="1600" dirty="0">
                <a:solidFill>
                  <a:srgbClr val="333333"/>
                </a:solidFill>
                <a:latin typeface="-apple-system"/>
              </a:rPr>
              <a:t>Batch Gradient Descent</a:t>
            </a:r>
            <a:r>
              <a:rPr lang="zh-CN" altLang="en-US" sz="1600" dirty="0">
                <a:solidFill>
                  <a:srgbClr val="333333"/>
                </a:solidFill>
                <a:latin typeface="-apple-system"/>
              </a:rPr>
              <a:t>，简称</a:t>
            </a:r>
            <a:r>
              <a:rPr lang="en-US" altLang="zh-CN" sz="1600" dirty="0">
                <a:solidFill>
                  <a:srgbClr val="333333"/>
                </a:solidFill>
                <a:latin typeface="-apple-system"/>
              </a:rPr>
              <a:t>BGD</a:t>
            </a:r>
            <a:r>
              <a:rPr lang="zh-CN" altLang="en-US" sz="1600" dirty="0">
                <a:solidFill>
                  <a:srgbClr val="333333"/>
                </a:solidFill>
                <a:latin typeface="-apple-system"/>
              </a:rPr>
              <a:t>）是梯度下降法最原始的形式，具体思路是在更新每一参数时都使用所有的样本来进行更新，即公式中的</a:t>
            </a:r>
            <a:r>
              <a:rPr lang="en-US" altLang="zh-CN" sz="1600" dirty="0">
                <a:solidFill>
                  <a:srgbClr val="333333"/>
                </a:solidFill>
                <a:latin typeface="-apple-system"/>
              </a:rPr>
              <a:t>m</a:t>
            </a:r>
            <a:r>
              <a:rPr lang="zh-CN" altLang="en-US" sz="1600" dirty="0">
                <a:solidFill>
                  <a:srgbClr val="333333"/>
                </a:solidFill>
                <a:latin typeface="-apple-system"/>
              </a:rPr>
              <a:t>表示样本的所有个数。</a:t>
            </a:r>
          </a:p>
          <a:p>
            <a:pPr algn="just" latinLnBrk="1"/>
            <a:r>
              <a:rPr lang="zh-CN" altLang="en-US" sz="1600" b="1" dirty="0">
                <a:solidFill>
                  <a:srgbClr val="FF0000"/>
                </a:solidFill>
                <a:latin typeface="-apple-system"/>
              </a:rPr>
              <a:t>优点：全局最优解；易于并行实现；</a:t>
            </a:r>
          </a:p>
          <a:p>
            <a:pPr algn="just" latinLnBrk="1"/>
            <a:r>
              <a:rPr lang="zh-CN" altLang="en-US" sz="1600" b="1" dirty="0">
                <a:solidFill>
                  <a:srgbClr val="FF0000"/>
                </a:solidFill>
                <a:latin typeface="-apple-system"/>
              </a:rPr>
              <a:t>缺点：当样本数目很多时，训练过程会很慢。</a:t>
            </a:r>
          </a:p>
          <a:p>
            <a:pPr marL="285750" indent="-285750" algn="just" latinLnBrk="1">
              <a:buFont typeface="Wingdings" panose="05000000000000000000" pitchFamily="2" charset="2"/>
              <a:buChar char="Ø"/>
            </a:pPr>
            <a:r>
              <a:rPr lang="zh-CN" altLang="en-US" sz="1600" b="1" dirty="0">
                <a:solidFill>
                  <a:srgbClr val="00B0F0"/>
                </a:solidFill>
                <a:latin typeface="-apple-system"/>
              </a:rPr>
              <a:t>随机梯度下降法</a:t>
            </a:r>
            <a:r>
              <a:rPr lang="zh-CN" altLang="en-US" sz="1600" dirty="0">
                <a:solidFill>
                  <a:srgbClr val="333333"/>
                </a:solidFill>
                <a:latin typeface="-apple-system"/>
              </a:rPr>
              <a:t>：具体思路是在更新每一参数时都使用一个样本来进行更新，也就是公式中的</a:t>
            </a:r>
            <a:r>
              <a:rPr lang="en-US" altLang="zh-CN" sz="1600" dirty="0">
                <a:solidFill>
                  <a:srgbClr val="333333"/>
                </a:solidFill>
                <a:latin typeface="-apple-system"/>
              </a:rPr>
              <a:t>m</a:t>
            </a:r>
            <a:r>
              <a:rPr lang="zh-CN" altLang="en-US" sz="1600" dirty="0">
                <a:solidFill>
                  <a:srgbClr val="333333"/>
                </a:solidFill>
                <a:latin typeface="-apple-system"/>
              </a:rPr>
              <a:t>等于</a:t>
            </a:r>
            <a:r>
              <a:rPr lang="en-US" altLang="zh-CN" sz="1600" dirty="0">
                <a:solidFill>
                  <a:srgbClr val="333333"/>
                </a:solidFill>
                <a:latin typeface="-apple-system"/>
              </a:rPr>
              <a:t>1</a:t>
            </a:r>
            <a:r>
              <a:rPr lang="zh-CN" altLang="en-US" sz="1600" dirty="0">
                <a:solidFill>
                  <a:srgbClr val="333333"/>
                </a:solidFill>
                <a:latin typeface="-apple-system"/>
              </a:rPr>
              <a:t>。每一次跟新参数都用一个样本，更新很多次。对比上面的批量梯度下降，迭代一次需要用到十几万训练样本，一次迭代不可能最优，如果迭代</a:t>
            </a:r>
            <a:r>
              <a:rPr lang="en-US" altLang="zh-CN" sz="1600" dirty="0">
                <a:solidFill>
                  <a:srgbClr val="333333"/>
                </a:solidFill>
                <a:latin typeface="-apple-system"/>
              </a:rPr>
              <a:t>10</a:t>
            </a:r>
            <a:r>
              <a:rPr lang="zh-CN" altLang="en-US" sz="1600" dirty="0">
                <a:solidFill>
                  <a:srgbClr val="333333"/>
                </a:solidFill>
                <a:latin typeface="-apple-system"/>
              </a:rPr>
              <a:t>次的话就需要遍历训练样本</a:t>
            </a:r>
            <a:r>
              <a:rPr lang="en-US" altLang="zh-CN" sz="1600" dirty="0">
                <a:solidFill>
                  <a:srgbClr val="333333"/>
                </a:solidFill>
                <a:latin typeface="-apple-system"/>
              </a:rPr>
              <a:t>10</a:t>
            </a:r>
            <a:r>
              <a:rPr lang="zh-CN" altLang="en-US" sz="1600" dirty="0">
                <a:solidFill>
                  <a:srgbClr val="333333"/>
                </a:solidFill>
                <a:latin typeface="-apple-system"/>
              </a:rPr>
              <a:t>次，这种跟新方式计算复杂度太高。不过</a:t>
            </a:r>
            <a:r>
              <a:rPr lang="en-US" altLang="zh-CN" sz="1600" dirty="0">
                <a:solidFill>
                  <a:srgbClr val="333333"/>
                </a:solidFill>
                <a:latin typeface="-apple-system"/>
              </a:rPr>
              <a:t>SGD</a:t>
            </a:r>
            <a:r>
              <a:rPr lang="zh-CN" altLang="en-US" sz="1600" dirty="0">
                <a:solidFill>
                  <a:srgbClr val="333333"/>
                </a:solidFill>
                <a:latin typeface="-apple-system"/>
              </a:rPr>
              <a:t>伴随的一个问题是噪音较</a:t>
            </a:r>
            <a:r>
              <a:rPr lang="en-US" altLang="zh-CN" sz="1600" dirty="0">
                <a:solidFill>
                  <a:srgbClr val="333333"/>
                </a:solidFill>
                <a:latin typeface="-apple-system"/>
              </a:rPr>
              <a:t>BGD</a:t>
            </a:r>
            <a:r>
              <a:rPr lang="zh-CN" altLang="en-US" sz="1600" dirty="0">
                <a:solidFill>
                  <a:srgbClr val="333333"/>
                </a:solidFill>
                <a:latin typeface="-apple-system"/>
              </a:rPr>
              <a:t>要多，使得</a:t>
            </a:r>
            <a:r>
              <a:rPr lang="en-US" altLang="zh-CN" sz="1600" dirty="0">
                <a:solidFill>
                  <a:srgbClr val="333333"/>
                </a:solidFill>
                <a:latin typeface="-apple-system"/>
              </a:rPr>
              <a:t>SGD</a:t>
            </a:r>
            <a:r>
              <a:rPr lang="zh-CN" altLang="en-US" sz="1600" dirty="0">
                <a:solidFill>
                  <a:srgbClr val="333333"/>
                </a:solidFill>
                <a:latin typeface="-apple-system"/>
              </a:rPr>
              <a:t>并不是每次迭代都向着整体最优化方向</a:t>
            </a:r>
          </a:p>
          <a:p>
            <a:pPr algn="just" latinLnBrk="1"/>
            <a:r>
              <a:rPr lang="zh-CN" altLang="en-US" sz="1600" b="1" dirty="0">
                <a:solidFill>
                  <a:srgbClr val="FF0000"/>
                </a:solidFill>
                <a:latin typeface="-apple-system"/>
              </a:rPr>
              <a:t>优点：训练速度快；</a:t>
            </a:r>
          </a:p>
          <a:p>
            <a:pPr algn="just" latinLnBrk="1"/>
            <a:r>
              <a:rPr lang="zh-CN" altLang="en-US" sz="1600" b="1" dirty="0">
                <a:solidFill>
                  <a:srgbClr val="FF0000"/>
                </a:solidFill>
                <a:latin typeface="-apple-system"/>
              </a:rPr>
              <a:t>缺点：准确度下降，并不是全局最优；不易于并行实现。从迭代的次数上来看，</a:t>
            </a:r>
            <a:r>
              <a:rPr lang="en-US" altLang="zh-CN" sz="1600" b="1" dirty="0">
                <a:solidFill>
                  <a:srgbClr val="FF0000"/>
                </a:solidFill>
                <a:latin typeface="-apple-system"/>
              </a:rPr>
              <a:t>SGD</a:t>
            </a:r>
            <a:r>
              <a:rPr lang="zh-CN" altLang="en-US" sz="1600" b="1" dirty="0">
                <a:solidFill>
                  <a:srgbClr val="FF0000"/>
                </a:solidFill>
                <a:latin typeface="-apple-system"/>
              </a:rPr>
              <a:t>迭代的次数较多，在解空间的搜索过程看起来很盲目。</a:t>
            </a:r>
          </a:p>
          <a:p>
            <a:pPr marL="285750" indent="-285750" algn="just" latinLnBrk="1">
              <a:buFont typeface="Wingdings" panose="05000000000000000000" pitchFamily="2" charset="2"/>
              <a:buChar char="Ø"/>
            </a:pPr>
            <a:r>
              <a:rPr lang="zh-CN" altLang="en-US" sz="1600" b="1" dirty="0">
                <a:solidFill>
                  <a:srgbClr val="00B0F0"/>
                </a:solidFill>
                <a:latin typeface="-apple-system"/>
              </a:rPr>
              <a:t>小批量梯度下降法</a:t>
            </a:r>
            <a:r>
              <a:rPr lang="zh-CN" altLang="en-US" sz="1600" dirty="0">
                <a:solidFill>
                  <a:srgbClr val="333333"/>
                </a:solidFill>
                <a:latin typeface="-apple-system"/>
              </a:rPr>
              <a:t>（</a:t>
            </a:r>
            <a:r>
              <a:rPr lang="en-US" altLang="zh-CN" sz="1600" dirty="0">
                <a:solidFill>
                  <a:srgbClr val="333333"/>
                </a:solidFill>
                <a:latin typeface="-apple-system"/>
              </a:rPr>
              <a:t>Mini-batch Gradient Descent</a:t>
            </a:r>
            <a:r>
              <a:rPr lang="zh-CN" altLang="en-US" sz="1600" dirty="0">
                <a:solidFill>
                  <a:srgbClr val="333333"/>
                </a:solidFill>
                <a:latin typeface="-apple-system"/>
              </a:rPr>
              <a:t>，简称</a:t>
            </a:r>
            <a:r>
              <a:rPr lang="en-US" altLang="zh-CN" sz="1600" dirty="0">
                <a:solidFill>
                  <a:srgbClr val="333333"/>
                </a:solidFill>
                <a:latin typeface="-apple-system"/>
              </a:rPr>
              <a:t>MBGD</a:t>
            </a:r>
            <a:r>
              <a:rPr lang="zh-CN" altLang="en-US" sz="1600" dirty="0">
                <a:solidFill>
                  <a:srgbClr val="333333"/>
                </a:solidFill>
                <a:latin typeface="-apple-system"/>
              </a:rPr>
              <a:t>）：它的具体思路是在更新每一参数时都使用一部分样本来进行更新，即公式中的</a:t>
            </a:r>
            <a:r>
              <a:rPr lang="en-US" altLang="zh-CN" sz="1600" dirty="0">
                <a:solidFill>
                  <a:srgbClr val="333333"/>
                </a:solidFill>
                <a:latin typeface="-apple-system"/>
              </a:rPr>
              <a:t>m</a:t>
            </a:r>
            <a:r>
              <a:rPr lang="zh-CN" altLang="en-US" sz="1600" dirty="0">
                <a:solidFill>
                  <a:srgbClr val="333333"/>
                </a:solidFill>
                <a:latin typeface="-apple-system"/>
              </a:rPr>
              <a:t>的值大于</a:t>
            </a:r>
            <a:r>
              <a:rPr lang="en-US" altLang="zh-CN" sz="1600" dirty="0">
                <a:solidFill>
                  <a:srgbClr val="333333"/>
                </a:solidFill>
                <a:latin typeface="-apple-system"/>
              </a:rPr>
              <a:t>1</a:t>
            </a:r>
            <a:r>
              <a:rPr lang="zh-CN" altLang="en-US" sz="1600" dirty="0">
                <a:solidFill>
                  <a:srgbClr val="333333"/>
                </a:solidFill>
                <a:latin typeface="-apple-system"/>
              </a:rPr>
              <a:t>小于所有样本的数量。为了克服上面两种方法的缺点，又同时兼顾两种方法的优点。</a:t>
            </a:r>
            <a:endParaRPr lang="en-US" altLang="zh-CN" sz="1600" dirty="0">
              <a:solidFill>
                <a:srgbClr val="333333"/>
              </a:solidFill>
              <a:latin typeface="-apple-system"/>
            </a:endParaRPr>
          </a:p>
          <a:p>
            <a:pPr marL="285750" indent="-285750" algn="just" latinLnBrk="1">
              <a:buFont typeface="Wingdings" panose="05000000000000000000" pitchFamily="2" charset="2"/>
              <a:buChar char="Ø"/>
            </a:pPr>
            <a:endParaRPr lang="zh-CN" altLang="en-US" sz="1600" dirty="0">
              <a:solidFill>
                <a:srgbClr val="333333"/>
              </a:solidFill>
              <a:latin typeface="-apple-system"/>
            </a:endParaRPr>
          </a:p>
          <a:p>
            <a:pPr marL="285750" indent="-285750" algn="just" latinLnBrk="1">
              <a:buFont typeface="Wingdings" panose="05000000000000000000" pitchFamily="2" charset="2"/>
              <a:buChar char="Ø"/>
            </a:pPr>
            <a:r>
              <a:rPr lang="zh-CN" altLang="en-US" sz="2000" b="1" dirty="0">
                <a:solidFill>
                  <a:srgbClr val="333333"/>
                </a:solidFill>
                <a:latin typeface="-apple-system"/>
              </a:rPr>
              <a:t>三种方法使用的情况：</a:t>
            </a:r>
          </a:p>
          <a:p>
            <a:pPr algn="just" latinLnBrk="1"/>
            <a:r>
              <a:rPr lang="zh-CN" altLang="en-US" sz="2000" b="1" dirty="0">
                <a:solidFill>
                  <a:srgbClr val="FF0000"/>
                </a:solidFill>
                <a:latin typeface="-apple-system"/>
              </a:rPr>
              <a:t>如果样本量比较小，采用批量梯度下降算法。如果样本太大，或者在线算法，使用随机梯度下降算法。在实际的一般情况下，采用小批量梯度下降算法。</a:t>
            </a:r>
          </a:p>
        </p:txBody>
      </p:sp>
      <p:sp>
        <p:nvSpPr>
          <p:cNvPr id="10" name="文本框 9">
            <a:extLst>
              <a:ext uri="{FF2B5EF4-FFF2-40B4-BE49-F238E27FC236}">
                <a16:creationId xmlns:a16="http://schemas.microsoft.com/office/drawing/2014/main" id="{21D0B98B-97A1-408B-B827-165A66AD1EC5}"/>
              </a:ext>
            </a:extLst>
          </p:cNvPr>
          <p:cNvSpPr txBox="1"/>
          <p:nvPr/>
        </p:nvSpPr>
        <p:spPr>
          <a:xfrm>
            <a:off x="0" y="1412776"/>
            <a:ext cx="5508104"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t>梯度下降法分类与优缺点分析：</a:t>
            </a:r>
          </a:p>
        </p:txBody>
      </p:sp>
      <p:sp>
        <p:nvSpPr>
          <p:cNvPr id="6" name="标题 1">
            <a:extLst>
              <a:ext uri="{FF2B5EF4-FFF2-40B4-BE49-F238E27FC236}">
                <a16:creationId xmlns:a16="http://schemas.microsoft.com/office/drawing/2014/main" id="{390A851B-FB13-4805-87C8-968E601E037B}"/>
              </a:ext>
            </a:extLst>
          </p:cNvPr>
          <p:cNvSpPr>
            <a:spLocks noGrp="1" noChangeArrowheads="1"/>
          </p:cNvSpPr>
          <p:nvPr>
            <p:ph type="title"/>
          </p:nvPr>
        </p:nvSpPr>
        <p:spPr>
          <a:xfrm>
            <a:off x="457200" y="529431"/>
            <a:ext cx="8229600" cy="595313"/>
          </a:xfrm>
        </p:spPr>
        <p:txBody>
          <a:bodyPr/>
          <a:lstStyle/>
          <a:p>
            <a:r>
              <a:rPr lang="en-US" altLang="zh-CN" sz="3200" b="1" dirty="0">
                <a:effectLst>
                  <a:outerShdw blurRad="38100" dist="38100" dir="2700000" algn="tl">
                    <a:srgbClr val="000000">
                      <a:alpha val="43137"/>
                    </a:srgbClr>
                  </a:outerShdw>
                </a:effectLst>
                <a:latin typeface="+mj-ea"/>
              </a:rPr>
              <a:t>9.3.1</a:t>
            </a:r>
            <a:r>
              <a:rPr lang="zh-CN" altLang="en-US" sz="3200" b="1" dirty="0">
                <a:effectLst>
                  <a:outerShdw blurRad="38100" dist="38100" dir="2700000" algn="tl">
                    <a:srgbClr val="000000">
                      <a:alpha val="43137"/>
                    </a:srgbClr>
                  </a:outerShdw>
                </a:effectLst>
                <a:latin typeface="+mj-ea"/>
              </a:rPr>
              <a:t> 反向传播算法</a:t>
            </a:r>
          </a:p>
        </p:txBody>
      </p:sp>
    </p:spTree>
    <p:extLst>
      <p:ext uri="{BB962C8B-B14F-4D97-AF65-F5344CB8AC3E}">
        <p14:creationId xmlns:p14="http://schemas.microsoft.com/office/powerpoint/2010/main" val="572446078"/>
      </p:ext>
    </p:extLst>
  </p:cSld>
  <p:clrMapOvr>
    <a:masterClrMapping/>
  </p:clrMapOvr>
  <p:transition>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C31A68E5-17EF-41D0-BDA2-EC02A9F333DC}"/>
                  </a:ext>
                </a:extLst>
              </p:cNvPr>
              <p:cNvSpPr/>
              <p:nvPr/>
            </p:nvSpPr>
            <p:spPr>
              <a:xfrm>
                <a:off x="317924" y="1318369"/>
                <a:ext cx="8814486" cy="844783"/>
              </a:xfrm>
              <a:prstGeom prst="rect">
                <a:avLst/>
              </a:prstGeom>
            </p:spPr>
            <p:txBody>
              <a:bodyPr wrap="square">
                <a:spAutoFit/>
              </a:bodyPr>
              <a:lstStyle/>
              <a:p>
                <a:r>
                  <a:rPr lang="zh-CN" altLang="en-US" sz="2000" b="1" kern="100" dirty="0">
                    <a:latin typeface="Times New Roman" panose="02020603050405020304" pitchFamily="18" charset="0"/>
                    <a:cs typeface="Times New Roman" panose="02020603050405020304" pitchFamily="18" charset="0"/>
                  </a:rPr>
                  <a:t>反向传播算法最常使用</a:t>
                </a:r>
                <a:r>
                  <a:rPr lang="zh-CN" altLang="en-US" sz="2000" b="1" kern="100" dirty="0">
                    <a:solidFill>
                      <a:srgbClr val="FF0000"/>
                    </a:solidFill>
                    <a:latin typeface="Times New Roman" panose="02020603050405020304" pitchFamily="18" charset="0"/>
                    <a:cs typeface="Times New Roman" panose="02020603050405020304" pitchFamily="18" charset="0"/>
                  </a:rPr>
                  <a:t>均</a:t>
                </a:r>
                <a:r>
                  <a:rPr lang="zh-CN" altLang="zh-CN" sz="2000" b="1" kern="100" dirty="0">
                    <a:solidFill>
                      <a:srgbClr val="FF0000"/>
                    </a:solidFill>
                    <a:latin typeface="Times New Roman" panose="02020603050405020304" pitchFamily="18" charset="0"/>
                    <a:cs typeface="Times New Roman" panose="02020603050405020304" pitchFamily="18" charset="0"/>
                  </a:rPr>
                  <a:t>方差损失函数</a:t>
                </a:r>
                <a:r>
                  <a:rPr lang="zh-CN" altLang="en-US" sz="2000" b="1" kern="100" dirty="0">
                    <a:solidFill>
                      <a:srgbClr val="FF0000"/>
                    </a:solidFill>
                    <a:latin typeface="Times New Roman" panose="02020603050405020304" pitchFamily="18" charset="0"/>
                    <a:cs typeface="Times New Roman" panose="02020603050405020304" pitchFamily="18" charset="0"/>
                  </a:rPr>
                  <a:t>与</a:t>
                </a:r>
                <a:r>
                  <a:rPr lang="en-US" altLang="zh-CN" sz="2000" b="1" kern="100" dirty="0">
                    <a:solidFill>
                      <a:srgbClr val="FF0000"/>
                    </a:solidFill>
                    <a:latin typeface="Times New Roman" panose="02020603050405020304" pitchFamily="18" charset="0"/>
                    <a:cs typeface="Times New Roman" panose="02020603050405020304" pitchFamily="18" charset="0"/>
                  </a:rPr>
                  <a:t>sigmoid</a:t>
                </a:r>
                <a:r>
                  <a:rPr lang="zh-CN" altLang="en-US" sz="2000" b="1" kern="100" dirty="0">
                    <a:solidFill>
                      <a:srgbClr val="FF0000"/>
                    </a:solidFill>
                    <a:latin typeface="Times New Roman" panose="02020603050405020304" pitchFamily="18" charset="0"/>
                    <a:cs typeface="Times New Roman" panose="02020603050405020304" pitchFamily="18" charset="0"/>
                  </a:rPr>
                  <a:t>激活函数</a:t>
                </a:r>
                <a:r>
                  <a:rPr lang="zh-CN" altLang="en-US" sz="2000" b="1" kern="100" dirty="0">
                    <a:latin typeface="Times New Roman" panose="02020603050405020304" pitchFamily="18" charset="0"/>
                    <a:cs typeface="Times New Roman" panose="02020603050405020304" pitchFamily="18" charset="0"/>
                  </a:rPr>
                  <a:t>，</a:t>
                </a:r>
                <a:r>
                  <a:rPr lang="en-US" altLang="zh-CN" sz="2000" b="1" kern="100" dirty="0">
                    <a:latin typeface="Times New Roman" panose="02020603050405020304" pitchFamily="18" charset="0"/>
                    <a:cs typeface="Times New Roman" panose="02020603050405020304" pitchFamily="18" charset="0"/>
                  </a:rPr>
                  <a:t>sigmoid</a:t>
                </a:r>
                <a:r>
                  <a:rPr lang="zh-CN" altLang="en-US" sz="2000" b="1" kern="100" dirty="0">
                    <a:latin typeface="Times New Roman" panose="02020603050405020304" pitchFamily="18" charset="0"/>
                    <a:cs typeface="Times New Roman" panose="02020603050405020304" pitchFamily="18" charset="0"/>
                  </a:rPr>
                  <a:t>函数的表</a:t>
                </a:r>
                <a:endParaRPr lang="en-US" altLang="zh-CN" sz="2000" b="1" kern="100" dirty="0">
                  <a:latin typeface="Times New Roman" panose="02020603050405020304" pitchFamily="18" charset="0"/>
                  <a:cs typeface="Times New Roman" panose="02020603050405020304" pitchFamily="18" charset="0"/>
                </a:endParaRPr>
              </a:p>
              <a:p>
                <a:r>
                  <a:rPr lang="zh-CN" altLang="en-US" sz="2000" b="1" kern="100" dirty="0">
                    <a:latin typeface="Times New Roman" panose="02020603050405020304" pitchFamily="18" charset="0"/>
                    <a:cs typeface="Times New Roman" panose="02020603050405020304" pitchFamily="18" charset="0"/>
                  </a:rPr>
                  <a:t>达式：</a:t>
                </a:r>
                <a14:m>
                  <m:oMath xmlns:m="http://schemas.openxmlformats.org/officeDocument/2006/math">
                    <m:r>
                      <a:rPr lang="en-US" altLang="zh-CN" sz="2000" b="1" i="1" smtClean="0">
                        <a:solidFill>
                          <a:srgbClr val="FF0000"/>
                        </a:solidFill>
                        <a:latin typeface="Cambria Math" panose="02040503050406030204" pitchFamily="18" charset="0"/>
                      </a:rPr>
                      <m:t>𝛔</m:t>
                    </m:r>
                    <m:d>
                      <m:dPr>
                        <m:ctrlPr>
                          <a:rPr lang="zh-CN" altLang="zh-CN" sz="2000" b="1" i="1">
                            <a:solidFill>
                              <a:srgbClr val="FF0000"/>
                            </a:solidFill>
                            <a:latin typeface="Cambria Math" panose="02040503050406030204" pitchFamily="18" charset="0"/>
                          </a:rPr>
                        </m:ctrlPr>
                      </m:dPr>
                      <m:e>
                        <m:r>
                          <a:rPr lang="en-US" altLang="zh-CN" sz="2000" b="1" i="1" smtClean="0">
                            <a:solidFill>
                              <a:srgbClr val="FF0000"/>
                            </a:solidFill>
                            <a:latin typeface="Cambria Math" panose="02040503050406030204" pitchFamily="18" charset="0"/>
                          </a:rPr>
                          <m:t>𝒛</m:t>
                        </m:r>
                      </m:e>
                    </m:d>
                    <m:r>
                      <a:rPr lang="en-US" altLang="zh-CN" sz="2000" b="1" i="1" smtClean="0">
                        <a:solidFill>
                          <a:srgbClr val="FF0000"/>
                        </a:solidFill>
                        <a:latin typeface="Cambria Math" panose="02040503050406030204" pitchFamily="18" charset="0"/>
                      </a:rPr>
                      <m:t>=</m:t>
                    </m:r>
                    <m:f>
                      <m:fPr>
                        <m:ctrlPr>
                          <a:rPr lang="zh-CN" altLang="zh-CN" sz="2000" b="1" i="1">
                            <a:solidFill>
                              <a:srgbClr val="FF0000"/>
                            </a:solidFill>
                            <a:latin typeface="Cambria Math" panose="02040503050406030204" pitchFamily="18" charset="0"/>
                          </a:rPr>
                        </m:ctrlPr>
                      </m:fPr>
                      <m:num>
                        <m:r>
                          <a:rPr lang="en-US" altLang="zh-CN" sz="2000" b="1" i="1" smtClean="0">
                            <a:solidFill>
                              <a:srgbClr val="FF0000"/>
                            </a:solidFill>
                            <a:latin typeface="Cambria Math" panose="02040503050406030204" pitchFamily="18" charset="0"/>
                          </a:rPr>
                          <m:t>𝟏</m:t>
                        </m:r>
                      </m:num>
                      <m:den>
                        <m:r>
                          <a:rPr lang="en-US" altLang="zh-CN" sz="2000" b="1" i="1" smtClean="0">
                            <a:solidFill>
                              <a:srgbClr val="FF0000"/>
                            </a:solidFill>
                            <a:latin typeface="Cambria Math" panose="02040503050406030204" pitchFamily="18" charset="0"/>
                          </a:rPr>
                          <m:t>𝟏</m:t>
                        </m:r>
                        <m:r>
                          <a:rPr lang="en-US" altLang="zh-CN" sz="2000" b="1" i="1" smtClean="0">
                            <a:solidFill>
                              <a:srgbClr val="FF0000"/>
                            </a:solidFill>
                            <a:latin typeface="Cambria Math" panose="02040503050406030204" pitchFamily="18" charset="0"/>
                          </a:rPr>
                          <m:t>+</m:t>
                        </m:r>
                        <m:sSup>
                          <m:sSupPr>
                            <m:ctrlPr>
                              <a:rPr lang="zh-CN" altLang="zh-CN" sz="2000" b="1" i="1">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𝒆</m:t>
                            </m:r>
                          </m:e>
                          <m:sup>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𝒛</m:t>
                            </m:r>
                          </m:sup>
                        </m:sSup>
                      </m:den>
                    </m:f>
                  </m:oMath>
                </a14:m>
                <a:r>
                  <a:rPr lang="zh-CN" altLang="en-US" sz="2000" b="1" dirty="0"/>
                  <a:t>，</a:t>
                </a:r>
                <a:r>
                  <a:rPr lang="zh-CN" altLang="zh-CN" sz="2000" b="1" dirty="0"/>
                  <a:t>函数图像</a:t>
                </a:r>
                <a:r>
                  <a:rPr lang="zh-CN" altLang="en-US" sz="2000" b="1" dirty="0"/>
                  <a:t>为：</a:t>
                </a:r>
              </a:p>
            </p:txBody>
          </p:sp>
        </mc:Choice>
        <mc:Fallback xmlns="">
          <p:sp>
            <p:nvSpPr>
              <p:cNvPr id="3" name="矩形 2">
                <a:extLst>
                  <a:ext uri="{FF2B5EF4-FFF2-40B4-BE49-F238E27FC236}">
                    <a16:creationId xmlns:a16="http://schemas.microsoft.com/office/drawing/2014/main" id="{C31A68E5-17EF-41D0-BDA2-EC02A9F333DC}"/>
                  </a:ext>
                </a:extLst>
              </p:cNvPr>
              <p:cNvSpPr>
                <a:spLocks noRot="1" noChangeAspect="1" noMove="1" noResize="1" noEditPoints="1" noAdjustHandles="1" noChangeArrowheads="1" noChangeShapeType="1" noTextEdit="1"/>
              </p:cNvSpPr>
              <p:nvPr/>
            </p:nvSpPr>
            <p:spPr>
              <a:xfrm>
                <a:off x="317924" y="1318369"/>
                <a:ext cx="8814486" cy="844783"/>
              </a:xfrm>
              <a:prstGeom prst="rect">
                <a:avLst/>
              </a:prstGeom>
              <a:blipFill>
                <a:blip r:embed="rId2"/>
                <a:stretch>
                  <a:fillRect l="-692" t="-5036" r="-484" b="-1439"/>
                </a:stretch>
              </a:blipFill>
            </p:spPr>
            <p:txBody>
              <a:bodyPr/>
              <a:lstStyle/>
              <a:p>
                <a:r>
                  <a:rPr lang="zh-CN" altLang="en-US">
                    <a:noFill/>
                  </a:rPr>
                  <a:t> </a:t>
                </a:r>
              </a:p>
            </p:txBody>
          </p:sp>
        </mc:Fallback>
      </mc:AlternateContent>
      <p:pic>
        <p:nvPicPr>
          <p:cNvPr id="4" name="图片 3" descr="IMG_271">
            <a:extLst>
              <a:ext uri="{FF2B5EF4-FFF2-40B4-BE49-F238E27FC236}">
                <a16:creationId xmlns:a16="http://schemas.microsoft.com/office/drawing/2014/main" id="{E4E0A66A-3A53-4246-88F8-841210DD6141}"/>
              </a:ext>
            </a:extLst>
          </p:cNvPr>
          <p:cNvPicPr/>
          <p:nvPr/>
        </p:nvPicPr>
        <p:blipFill>
          <a:blip r:embed="rId3"/>
          <a:stretch>
            <a:fillRect/>
          </a:stretch>
        </p:blipFill>
        <p:spPr>
          <a:xfrm>
            <a:off x="1907704" y="2130616"/>
            <a:ext cx="4137632" cy="2717645"/>
          </a:xfrm>
          <a:prstGeom prst="rect">
            <a:avLst/>
          </a:prstGeom>
          <a:noFill/>
          <a:ln w="9525">
            <a:noFill/>
          </a:ln>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8C65C8BE-80A0-4C75-B6C6-ECE467209790}"/>
                  </a:ext>
                </a:extLst>
              </p:cNvPr>
              <p:cNvSpPr/>
              <p:nvPr/>
            </p:nvSpPr>
            <p:spPr>
              <a:xfrm>
                <a:off x="317924" y="4879429"/>
                <a:ext cx="8718572" cy="1887696"/>
              </a:xfrm>
              <a:prstGeom prst="rect">
                <a:avLst/>
              </a:prstGeom>
            </p:spPr>
            <p:txBody>
              <a:bodyPr wrap="square">
                <a:spAutoFit/>
              </a:bodyPr>
              <a:lstStyle/>
              <a:p>
                <a:pPr indent="304800" algn="just">
                  <a:lnSpc>
                    <a:spcPts val="2000"/>
                  </a:lnSpc>
                  <a:spcAft>
                    <a:spcPts val="0"/>
                  </a:spcAft>
                </a:pPr>
                <a:r>
                  <a:rPr lang="zh-CN" altLang="zh-CN" sz="2000" b="1" kern="100" dirty="0">
                    <a:latin typeface="Times New Roman" panose="02020603050405020304" pitchFamily="18" charset="0"/>
                    <a:cs typeface="Times New Roman" panose="02020603050405020304" pitchFamily="18" charset="0"/>
                  </a:rPr>
                  <a:t>从图上可以看出，对于</a:t>
                </a:r>
                <a:r>
                  <a:rPr lang="en-US" altLang="zh-CN" sz="2000" b="1" kern="100" dirty="0">
                    <a:latin typeface="Times New Roman" panose="02020603050405020304" pitchFamily="18" charset="0"/>
                    <a:cs typeface="Times New Roman" panose="02020603050405020304" pitchFamily="18" charset="0"/>
                  </a:rPr>
                  <a:t>Sigmoid</a:t>
                </a:r>
                <a:r>
                  <a:rPr lang="zh-CN" altLang="zh-CN" sz="2000" b="1" kern="100" dirty="0">
                    <a:latin typeface="Times New Roman" panose="02020603050405020304" pitchFamily="18" charset="0"/>
                    <a:cs typeface="Times New Roman" panose="02020603050405020304" pitchFamily="18" charset="0"/>
                  </a:rPr>
                  <a:t>，当</a:t>
                </a:r>
                <a:r>
                  <a:rPr lang="en-US" altLang="zh-CN" sz="2000" b="1" kern="100" dirty="0">
                    <a:latin typeface="Times New Roman" panose="02020603050405020304" pitchFamily="18" charset="0"/>
                    <a:cs typeface="Times New Roman" panose="02020603050405020304" pitchFamily="18" charset="0"/>
                  </a:rPr>
                  <a:t>z</a:t>
                </a:r>
                <a:r>
                  <a:rPr lang="zh-CN" altLang="zh-CN" sz="2000" b="1" kern="100" dirty="0">
                    <a:latin typeface="Times New Roman" panose="02020603050405020304" pitchFamily="18" charset="0"/>
                    <a:cs typeface="Times New Roman" panose="02020603050405020304" pitchFamily="18" charset="0"/>
                  </a:rPr>
                  <a:t>的取值越来越大后，函数曲线变得越来越平缓，</a:t>
                </a:r>
                <a:r>
                  <a:rPr lang="zh-CN" altLang="en-US" sz="2000" b="1" kern="100" dirty="0">
                    <a:latin typeface="Times New Roman" panose="02020603050405020304" pitchFamily="18" charset="0"/>
                    <a:cs typeface="Times New Roman" panose="02020603050405020304" pitchFamily="18" charset="0"/>
                  </a:rPr>
                  <a:t>表示</a:t>
                </a:r>
                <a:r>
                  <a:rPr lang="zh-CN" altLang="zh-CN" sz="2000" b="1" kern="100" dirty="0">
                    <a:latin typeface="Times New Roman" panose="02020603050405020304" pitchFamily="18" charset="0"/>
                    <a:cs typeface="Times New Roman" panose="02020603050405020304" pitchFamily="18" charset="0"/>
                  </a:rPr>
                  <a:t>此时的导数</a:t>
                </a:r>
                <a14:m>
                  <m:oMath xmlns:m="http://schemas.openxmlformats.org/officeDocument/2006/math">
                    <m:r>
                      <a:rPr lang="en-US" altLang="zh-CN" sz="2000" b="1" i="1" kern="100">
                        <a:latin typeface="Cambria Math" panose="02040503050406030204" pitchFamily="18" charset="0"/>
                        <a:cs typeface="Times New Roman" panose="02020603050405020304" pitchFamily="18" charset="0"/>
                      </a:rPr>
                      <m:t>𝝈</m:t>
                    </m:r>
                    <m:r>
                      <a:rPr lang="en-US" altLang="zh-CN" sz="2000" b="1" i="1" kern="100">
                        <a:latin typeface="Cambria Math" panose="02040503050406030204" pitchFamily="18" charset="0"/>
                        <a:cs typeface="Times New Roman" panose="02020603050405020304" pitchFamily="18" charset="0"/>
                      </a:rPr>
                      <m:t>′</m:t>
                    </m:r>
                    <m:d>
                      <m:dPr>
                        <m:ctrlPr>
                          <a:rPr lang="zh-CN" altLang="zh-CN" sz="20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b="1" i="1" kern="100">
                            <a:latin typeface="Cambria Math" panose="02040503050406030204" pitchFamily="18" charset="0"/>
                            <a:cs typeface="Times New Roman" panose="02020603050405020304" pitchFamily="18" charset="0"/>
                          </a:rPr>
                          <m:t>𝒛</m:t>
                        </m:r>
                      </m:e>
                    </m:d>
                  </m:oMath>
                </a14:m>
                <a:r>
                  <a:rPr lang="zh-CN" altLang="zh-CN" sz="2000" b="1" kern="100" dirty="0">
                    <a:latin typeface="Times New Roman" panose="02020603050405020304" pitchFamily="18" charset="0"/>
                    <a:cs typeface="Times New Roman" panose="02020603050405020304" pitchFamily="18" charset="0"/>
                  </a:rPr>
                  <a:t>也越来越小。同样当</a:t>
                </a:r>
                <a:r>
                  <a:rPr lang="en-US" altLang="zh-CN" sz="2000" b="1" kern="100" dirty="0">
                    <a:latin typeface="Times New Roman" panose="02020603050405020304" pitchFamily="18" charset="0"/>
                    <a:cs typeface="Times New Roman" panose="02020603050405020304" pitchFamily="18" charset="0"/>
                  </a:rPr>
                  <a:t>z</a:t>
                </a:r>
                <a:r>
                  <a:rPr lang="zh-CN" altLang="zh-CN" sz="2000" b="1" kern="100" dirty="0">
                    <a:latin typeface="Times New Roman" panose="02020603050405020304" pitchFamily="18" charset="0"/>
                    <a:cs typeface="Times New Roman" panose="02020603050405020304" pitchFamily="18" charset="0"/>
                  </a:rPr>
                  <a:t>的取值越来越小时，也有这个问题。仅仅在</a:t>
                </a:r>
                <a:r>
                  <a:rPr lang="en-US" altLang="zh-CN" sz="2000" b="1" kern="100" dirty="0">
                    <a:latin typeface="Times New Roman" panose="02020603050405020304" pitchFamily="18" charset="0"/>
                    <a:cs typeface="Times New Roman" panose="02020603050405020304" pitchFamily="18" charset="0"/>
                  </a:rPr>
                  <a:t>z</a:t>
                </a:r>
                <a:r>
                  <a:rPr lang="zh-CN" altLang="zh-CN" sz="2000" b="1" kern="100" dirty="0">
                    <a:latin typeface="Times New Roman" panose="02020603050405020304" pitchFamily="18" charset="0"/>
                    <a:cs typeface="Times New Roman" panose="02020603050405020304" pitchFamily="18" charset="0"/>
                  </a:rPr>
                  <a:t>取值为</a:t>
                </a:r>
                <a:r>
                  <a:rPr lang="en-US" altLang="zh-CN" sz="2000" b="1" kern="100" dirty="0">
                    <a:latin typeface="Times New Roman" panose="02020603050405020304" pitchFamily="18" charset="0"/>
                    <a:cs typeface="Times New Roman" panose="02020603050405020304" pitchFamily="18" charset="0"/>
                  </a:rPr>
                  <a:t>0</a:t>
                </a:r>
                <a:r>
                  <a:rPr lang="zh-CN" altLang="zh-CN" sz="2000" b="1" kern="100" dirty="0">
                    <a:latin typeface="Times New Roman" panose="02020603050405020304" pitchFamily="18" charset="0"/>
                    <a:cs typeface="Times New Roman" panose="02020603050405020304" pitchFamily="18" charset="0"/>
                  </a:rPr>
                  <a:t>附近时导数</a:t>
                </a:r>
                <a14:m>
                  <m:oMath xmlns:m="http://schemas.openxmlformats.org/officeDocument/2006/math">
                    <m:r>
                      <a:rPr lang="en-US" altLang="zh-CN" sz="2000" b="1" i="1" kern="100">
                        <a:latin typeface="Cambria Math" panose="02040503050406030204" pitchFamily="18" charset="0"/>
                        <a:cs typeface="Times New Roman" panose="02020603050405020304" pitchFamily="18" charset="0"/>
                      </a:rPr>
                      <m:t>𝝈</m:t>
                    </m:r>
                    <m:r>
                      <a:rPr lang="en-US" altLang="zh-CN" sz="2000" b="1" i="1" kern="100">
                        <a:latin typeface="Cambria Math" panose="02040503050406030204" pitchFamily="18" charset="0"/>
                        <a:cs typeface="Times New Roman" panose="02020603050405020304" pitchFamily="18" charset="0"/>
                      </a:rPr>
                      <m:t>′</m:t>
                    </m:r>
                    <m:d>
                      <m:dPr>
                        <m:ctrlPr>
                          <a:rPr lang="zh-CN" altLang="zh-CN" sz="20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b="1" i="1" kern="100">
                            <a:latin typeface="Cambria Math" panose="02040503050406030204" pitchFamily="18" charset="0"/>
                            <a:cs typeface="Times New Roman" panose="02020603050405020304" pitchFamily="18" charset="0"/>
                          </a:rPr>
                          <m:t>𝒛</m:t>
                        </m:r>
                      </m:e>
                    </m:d>
                  </m:oMath>
                </a14:m>
                <a:r>
                  <a:rPr lang="zh-CN" altLang="zh-CN" sz="2000" b="1" kern="100" dirty="0">
                    <a:latin typeface="Times New Roman" panose="02020603050405020304" pitchFamily="18" charset="0"/>
                    <a:cs typeface="Times New Roman" panose="02020603050405020304" pitchFamily="18" charset="0"/>
                  </a:rPr>
                  <a:t>的取值较大。</a:t>
                </a:r>
                <a:endParaRPr lang="zh-CN" altLang="zh-CN" sz="2000" b="1" kern="100" dirty="0">
                  <a:latin typeface="Calibri" panose="020F0502020204030204" pitchFamily="34" charset="0"/>
                  <a:cs typeface="Times New Roman" panose="02020603050405020304" pitchFamily="18" charset="0"/>
                </a:endParaRPr>
              </a:p>
              <a:p>
                <a:pPr indent="304800" algn="just">
                  <a:lnSpc>
                    <a:spcPts val="2000"/>
                  </a:lnSpc>
                  <a:spcAft>
                    <a:spcPts val="0"/>
                  </a:spcAft>
                </a:pPr>
                <a:r>
                  <a:rPr lang="zh-CN" altLang="zh-CN" sz="2000" b="1" kern="100" dirty="0">
                    <a:latin typeface="Times New Roman" panose="02020603050405020304" pitchFamily="18" charset="0"/>
                    <a:cs typeface="Times New Roman" panose="02020603050405020304" pitchFamily="18" charset="0"/>
                  </a:rPr>
                  <a:t>在均方差加</a:t>
                </a:r>
                <a:r>
                  <a:rPr lang="en-US" altLang="zh-CN" sz="2000" b="1" kern="100" dirty="0">
                    <a:latin typeface="Times New Roman" panose="02020603050405020304" pitchFamily="18" charset="0"/>
                    <a:cs typeface="Times New Roman" panose="02020603050405020304" pitchFamily="18" charset="0"/>
                  </a:rPr>
                  <a:t>Sigmoid</a:t>
                </a:r>
                <a:r>
                  <a:rPr lang="zh-CN" altLang="zh-CN" sz="2000" b="1" kern="100" dirty="0">
                    <a:latin typeface="Times New Roman" panose="02020603050405020304" pitchFamily="18" charset="0"/>
                    <a:cs typeface="Times New Roman" panose="02020603050405020304" pitchFamily="18" charset="0"/>
                  </a:rPr>
                  <a:t>的反向传播算法中，</a:t>
                </a:r>
                <a:r>
                  <a:rPr lang="zh-CN" altLang="zh-CN" sz="2000" b="1" kern="100" dirty="0">
                    <a:solidFill>
                      <a:srgbClr val="FF0000"/>
                    </a:solidFill>
                    <a:latin typeface="Times New Roman" panose="02020603050405020304" pitchFamily="18" charset="0"/>
                    <a:cs typeface="Times New Roman" panose="02020603050405020304" pitchFamily="18" charset="0"/>
                  </a:rPr>
                  <a:t>每一层向前递推都要乘以</a:t>
                </a:r>
                <a14:m>
                  <m:oMath xmlns:m="http://schemas.openxmlformats.org/officeDocument/2006/math">
                    <m:r>
                      <a:rPr lang="en-US" altLang="zh-CN" sz="2000" b="1" i="1" kern="100">
                        <a:solidFill>
                          <a:srgbClr val="FF0000"/>
                        </a:solidFill>
                        <a:latin typeface="Cambria Math" panose="02040503050406030204" pitchFamily="18" charset="0"/>
                        <a:cs typeface="Times New Roman" panose="02020603050405020304" pitchFamily="18" charset="0"/>
                      </a:rPr>
                      <m:t>𝝈</m:t>
                    </m:r>
                    <m:r>
                      <a:rPr lang="en-US" altLang="zh-CN" sz="2000" b="1" i="1" kern="100">
                        <a:solidFill>
                          <a:srgbClr val="FF0000"/>
                        </a:solidFill>
                        <a:latin typeface="Cambria Math" panose="02040503050406030204" pitchFamily="18" charset="0"/>
                        <a:cs typeface="Times New Roman" panose="02020603050405020304" pitchFamily="18" charset="0"/>
                      </a:rPr>
                      <m:t>′</m:t>
                    </m:r>
                    <m:d>
                      <m:dPr>
                        <m:ctrlPr>
                          <a:rPr lang="zh-CN" altLang="zh-CN" sz="20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b="1" i="1" kern="100">
                            <a:solidFill>
                              <a:srgbClr val="FF0000"/>
                            </a:solidFill>
                            <a:latin typeface="Cambria Math" panose="02040503050406030204" pitchFamily="18" charset="0"/>
                            <a:cs typeface="Times New Roman" panose="02020603050405020304" pitchFamily="18" charset="0"/>
                          </a:rPr>
                          <m:t>𝒛</m:t>
                        </m:r>
                      </m:e>
                    </m:d>
                  </m:oMath>
                </a14:m>
                <a:r>
                  <a:rPr lang="zh-CN" altLang="zh-CN" sz="2000" b="1" kern="100" dirty="0">
                    <a:solidFill>
                      <a:srgbClr val="FF0000"/>
                    </a:solidFill>
                    <a:latin typeface="Times New Roman" panose="02020603050405020304" pitchFamily="18" charset="0"/>
                    <a:cs typeface="Times New Roman" panose="02020603050405020304" pitchFamily="18" charset="0"/>
                  </a:rPr>
                  <a:t>得到梯度变化值</a:t>
                </a:r>
                <a:r>
                  <a:rPr lang="zh-CN" altLang="zh-CN" sz="2000" b="1" kern="100" dirty="0">
                    <a:latin typeface="Times New Roman" panose="02020603050405020304" pitchFamily="18" charset="0"/>
                    <a:cs typeface="Times New Roman" panose="02020603050405020304" pitchFamily="18" charset="0"/>
                  </a:rPr>
                  <a:t>。</a:t>
                </a:r>
                <a:r>
                  <a:rPr lang="en-US" altLang="zh-CN" sz="2000" b="1" kern="100" dirty="0">
                    <a:latin typeface="Times New Roman" panose="02020603050405020304" pitchFamily="18" charset="0"/>
                    <a:cs typeface="Times New Roman" panose="02020603050405020304" pitchFamily="18" charset="0"/>
                  </a:rPr>
                  <a:t>Sigmoid</a:t>
                </a:r>
                <a:r>
                  <a:rPr lang="zh-CN" altLang="zh-CN" sz="2000" b="1" kern="100" dirty="0">
                    <a:latin typeface="Times New Roman" panose="02020603050405020304" pitchFamily="18" charset="0"/>
                    <a:cs typeface="Times New Roman" panose="02020603050405020304" pitchFamily="18" charset="0"/>
                  </a:rPr>
                  <a:t>的这个曲线意味着在大多数时候的梯度变化值很小，导致的</a:t>
                </a:r>
                <a:r>
                  <a:rPr lang="en-US" altLang="zh-CN" sz="2000" b="1" kern="100" dirty="0" err="1">
                    <a:latin typeface="Times New Roman" panose="02020603050405020304" pitchFamily="18" charset="0"/>
                    <a:cs typeface="Times New Roman" panose="02020603050405020304" pitchFamily="18" charset="0"/>
                  </a:rPr>
                  <a:t>W,b</a:t>
                </a:r>
                <a:r>
                  <a:rPr lang="zh-CN" altLang="zh-CN" sz="2000" b="1" kern="100" dirty="0">
                    <a:latin typeface="Times New Roman" panose="02020603050405020304" pitchFamily="18" charset="0"/>
                    <a:cs typeface="Times New Roman" panose="02020603050405020304" pitchFamily="18" charset="0"/>
                  </a:rPr>
                  <a:t>更新到极值的速度较慢，也就是算法收敛速度较慢。那么有什么办法可以改进呢？</a:t>
                </a:r>
                <a:endParaRPr lang="zh-CN" altLang="zh-CN" sz="2000" b="1" kern="100" dirty="0">
                  <a:latin typeface="Calibri" panose="020F0502020204030204" pitchFamily="34" charset="0"/>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8C65C8BE-80A0-4C75-B6C6-ECE467209790}"/>
                  </a:ext>
                </a:extLst>
              </p:cNvPr>
              <p:cNvSpPr>
                <a:spLocks noRot="1" noChangeAspect="1" noMove="1" noResize="1" noEditPoints="1" noAdjustHandles="1" noChangeArrowheads="1" noChangeShapeType="1" noTextEdit="1"/>
              </p:cNvSpPr>
              <p:nvPr/>
            </p:nvSpPr>
            <p:spPr>
              <a:xfrm>
                <a:off x="317924" y="4879429"/>
                <a:ext cx="8718572" cy="1887696"/>
              </a:xfrm>
              <a:prstGeom prst="rect">
                <a:avLst/>
              </a:prstGeom>
              <a:blipFill>
                <a:blip r:embed="rId4"/>
                <a:stretch>
                  <a:fillRect l="-699" t="-5161" r="-769" b="-3548"/>
                </a:stretch>
              </a:blipFill>
            </p:spPr>
            <p:txBody>
              <a:bodyPr/>
              <a:lstStyle/>
              <a:p>
                <a:r>
                  <a:rPr lang="zh-CN" altLang="en-US">
                    <a:noFill/>
                  </a:rPr>
                  <a:t> </a:t>
                </a:r>
              </a:p>
            </p:txBody>
          </p:sp>
        </mc:Fallback>
      </mc:AlternateContent>
      <p:sp>
        <p:nvSpPr>
          <p:cNvPr id="6" name="标题 1">
            <a:extLst>
              <a:ext uri="{FF2B5EF4-FFF2-40B4-BE49-F238E27FC236}">
                <a16:creationId xmlns:a16="http://schemas.microsoft.com/office/drawing/2014/main" id="{E21033F3-2EB9-4233-987C-A62090AA74F0}"/>
              </a:ext>
            </a:extLst>
          </p:cNvPr>
          <p:cNvSpPr>
            <a:spLocks noGrp="1" noChangeArrowheads="1"/>
          </p:cNvSpPr>
          <p:nvPr>
            <p:ph type="title"/>
          </p:nvPr>
        </p:nvSpPr>
        <p:spPr>
          <a:xfrm>
            <a:off x="457200" y="529431"/>
            <a:ext cx="8229600" cy="595313"/>
          </a:xfrm>
        </p:spPr>
        <p:txBody>
          <a:bodyPr/>
          <a:lstStyle/>
          <a:p>
            <a:r>
              <a:rPr lang="en-US" altLang="zh-CN" sz="3200" b="1" dirty="0">
                <a:effectLst>
                  <a:outerShdw blurRad="38100" dist="38100" dir="2700000" algn="tl">
                    <a:srgbClr val="000000">
                      <a:alpha val="43137"/>
                    </a:srgbClr>
                  </a:outerShdw>
                </a:effectLst>
                <a:latin typeface="+mj-ea"/>
              </a:rPr>
              <a:t>9.3.2</a:t>
            </a:r>
            <a:r>
              <a:rPr lang="zh-CN" altLang="en-US" sz="3200" b="1" dirty="0">
                <a:effectLst>
                  <a:outerShdw blurRad="38100" dist="38100" dir="2700000" algn="tl">
                    <a:srgbClr val="000000">
                      <a:alpha val="43137"/>
                    </a:srgbClr>
                  </a:outerShdw>
                </a:effectLst>
                <a:latin typeface="+mj-ea"/>
              </a:rPr>
              <a:t> 反向传播算法改进</a:t>
            </a:r>
          </a:p>
        </p:txBody>
      </p:sp>
    </p:spTree>
    <p:extLst>
      <p:ext uri="{BB962C8B-B14F-4D97-AF65-F5344CB8AC3E}">
        <p14:creationId xmlns:p14="http://schemas.microsoft.com/office/powerpoint/2010/main" val="643986655"/>
      </p:ext>
    </p:extLst>
  </p:cSld>
  <p:clrMapOvr>
    <a:masterClrMapping/>
  </p:clrMapOvr>
  <p:transition>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EA8B7C4-EB3F-42CE-936F-3F6AD194460D}"/>
              </a:ext>
            </a:extLst>
          </p:cNvPr>
          <p:cNvSpPr/>
          <p:nvPr/>
        </p:nvSpPr>
        <p:spPr>
          <a:xfrm>
            <a:off x="251520" y="1501709"/>
            <a:ext cx="8211740" cy="1118255"/>
          </a:xfrm>
          <a:prstGeom prst="rect">
            <a:avLst/>
          </a:prstGeom>
        </p:spPr>
        <p:txBody>
          <a:bodyPr wrap="square">
            <a:spAutoFit/>
          </a:bodyPr>
          <a:lstStyle/>
          <a:p>
            <a:pPr indent="304800" algn="just">
              <a:lnSpc>
                <a:spcPts val="2000"/>
              </a:lnSpc>
              <a:spcAft>
                <a:spcPts val="0"/>
              </a:spcAft>
            </a:pPr>
            <a:r>
              <a:rPr lang="zh-CN" altLang="zh-CN" b="1" kern="100" dirty="0">
                <a:latin typeface="Times New Roman" panose="02020603050405020304" pitchFamily="18" charset="0"/>
                <a:cs typeface="Times New Roman" panose="02020603050405020304" pitchFamily="18" charset="0"/>
              </a:rPr>
              <a:t>由于</a:t>
            </a:r>
            <a:r>
              <a:rPr lang="en-US" altLang="zh-CN" b="1" kern="100" dirty="0">
                <a:latin typeface="Times New Roman" panose="02020603050405020304" pitchFamily="18" charset="0"/>
                <a:cs typeface="Times New Roman" panose="02020603050405020304" pitchFamily="18" charset="0"/>
              </a:rPr>
              <a:t>Sigmoid</a:t>
            </a:r>
            <a:r>
              <a:rPr lang="zh-CN" altLang="zh-CN" b="1" kern="100" dirty="0">
                <a:latin typeface="Times New Roman" panose="02020603050405020304" pitchFamily="18" charset="0"/>
                <a:cs typeface="Times New Roman" panose="02020603050405020304" pitchFamily="18" charset="0"/>
              </a:rPr>
              <a:t>的函数特性导致反向传播算法收敛速度慢的问题，可以选择更换掉</a:t>
            </a:r>
            <a:r>
              <a:rPr lang="en-US" altLang="zh-CN" b="1" kern="100" dirty="0">
                <a:latin typeface="Times New Roman" panose="02020603050405020304" pitchFamily="18" charset="0"/>
                <a:cs typeface="Times New Roman" panose="02020603050405020304" pitchFamily="18" charset="0"/>
              </a:rPr>
              <a:t>Sigmoid</a:t>
            </a:r>
            <a:r>
              <a:rPr lang="zh-CN" altLang="zh-CN" b="1" kern="100" dirty="0">
                <a:latin typeface="Times New Roman" panose="02020603050405020304" pitchFamily="18" charset="0"/>
                <a:cs typeface="Times New Roman" panose="02020603050405020304" pitchFamily="18" charset="0"/>
              </a:rPr>
              <a:t>，这是一种选择。不过另一种常见的选择是用交叉熵损失函数来代替均方差损失函数。</a:t>
            </a:r>
            <a:endParaRPr lang="zh-CN" altLang="zh-CN" b="1" kern="100" dirty="0">
              <a:latin typeface="Calibri" panose="020F0502020204030204" pitchFamily="34" charset="0"/>
              <a:cs typeface="Times New Roman" panose="02020603050405020304" pitchFamily="18" charset="0"/>
            </a:endParaRPr>
          </a:p>
          <a:p>
            <a:pPr indent="304800" algn="just">
              <a:lnSpc>
                <a:spcPts val="2000"/>
              </a:lnSpc>
              <a:spcAft>
                <a:spcPts val="0"/>
              </a:spcAft>
            </a:pPr>
            <a:r>
              <a:rPr lang="zh-CN" altLang="zh-CN" b="1" kern="100" dirty="0">
                <a:latin typeface="Times New Roman" panose="02020603050405020304" pitchFamily="18" charset="0"/>
                <a:cs typeface="Times New Roman" panose="02020603050405020304" pitchFamily="18" charset="0"/>
              </a:rPr>
              <a:t>来看看每个样本的交叉熵损失函数的形式</a:t>
            </a:r>
            <a:r>
              <a:rPr lang="zh-CN" altLang="en-US" b="1" kern="100" dirty="0">
                <a:latin typeface="Times New Roman" panose="02020603050405020304" pitchFamily="18" charset="0"/>
                <a:cs typeface="Times New Roman" panose="02020603050405020304" pitchFamily="18" charset="0"/>
              </a:rPr>
              <a:t>（其中●表示向量内积）</a:t>
            </a:r>
            <a:r>
              <a:rPr lang="zh-CN" altLang="zh-CN" b="1" kern="100" dirty="0">
                <a:latin typeface="Times New Roman" panose="02020603050405020304" pitchFamily="18" charset="0"/>
                <a:cs typeface="Times New Roman" panose="02020603050405020304" pitchFamily="18" charset="0"/>
              </a:rPr>
              <a:t>：</a:t>
            </a:r>
            <a:endParaRPr lang="zh-CN" altLang="zh-CN" b="1" kern="100" dirty="0">
              <a:latin typeface="Calibri" panose="020F0502020204030204" pitchFamily="34" charset="0"/>
              <a:cs typeface="Times New Roman" panose="02020603050405020304" pitchFamily="18" charset="0"/>
            </a:endParaRPr>
          </a:p>
        </p:txBody>
      </p:sp>
      <p:pic>
        <p:nvPicPr>
          <p:cNvPr id="4" name="图片 3">
            <a:extLst>
              <a:ext uri="{FF2B5EF4-FFF2-40B4-BE49-F238E27FC236}">
                <a16:creationId xmlns:a16="http://schemas.microsoft.com/office/drawing/2014/main" id="{80AEFCDB-2A05-44AE-A5C1-88A065D865A3}"/>
              </a:ext>
            </a:extLst>
          </p:cNvPr>
          <p:cNvPicPr/>
          <p:nvPr/>
        </p:nvPicPr>
        <p:blipFill>
          <a:blip r:embed="rId2"/>
          <a:stretch>
            <a:fillRect/>
          </a:stretch>
        </p:blipFill>
        <p:spPr>
          <a:xfrm>
            <a:off x="2123728" y="2694556"/>
            <a:ext cx="3993604" cy="392807"/>
          </a:xfrm>
          <a:prstGeom prst="rect">
            <a:avLst/>
          </a:prstGeom>
          <a:noFill/>
          <a:ln w="9525">
            <a:noFill/>
          </a:ln>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08ABC056-7C10-46A2-A9C5-AEA54991738C}"/>
                  </a:ext>
                </a:extLst>
              </p:cNvPr>
              <p:cNvSpPr/>
              <p:nvPr/>
            </p:nvSpPr>
            <p:spPr>
              <a:xfrm>
                <a:off x="533025" y="3244334"/>
                <a:ext cx="4142416" cy="374270"/>
              </a:xfrm>
              <a:prstGeom prst="rect">
                <a:avLst/>
              </a:prstGeom>
            </p:spPr>
            <p:txBody>
              <a:bodyPr wrap="none">
                <a:spAutoFit/>
              </a:bodyPr>
              <a:lstStyle/>
              <a:p>
                <a:r>
                  <a:rPr lang="zh-CN" altLang="zh-CN" b="1" kern="100" dirty="0">
                    <a:latin typeface="Times New Roman" panose="02020603050405020304" pitchFamily="18" charset="0"/>
                    <a:cs typeface="Times New Roman" panose="02020603050405020304" pitchFamily="18" charset="0"/>
                  </a:rPr>
                  <a:t>当使用交叉熵时，输出层</a:t>
                </a:r>
                <a14:m>
                  <m:oMath xmlns:m="http://schemas.openxmlformats.org/officeDocument/2006/math">
                    <m:sSup>
                      <m:sSupPr>
                        <m:ctrlPr>
                          <a:rPr lang="zh-CN" altLang="zh-CN" sz="1800" b="1"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latin typeface="Cambria Math" panose="02040503050406030204" pitchFamily="18" charset="0"/>
                            <a:cs typeface="Times New Roman" panose="02020603050405020304" pitchFamily="18" charset="0"/>
                          </a:rPr>
                          <m:t>𝜹</m:t>
                        </m:r>
                      </m:e>
                      <m:sup>
                        <m:r>
                          <a:rPr lang="en-US" altLang="zh-CN" b="1" i="1" kern="100">
                            <a:latin typeface="Cambria Math" panose="02040503050406030204" pitchFamily="18" charset="0"/>
                            <a:cs typeface="Times New Roman" panose="02020603050405020304" pitchFamily="18" charset="0"/>
                          </a:rPr>
                          <m:t>𝑳</m:t>
                        </m:r>
                      </m:sup>
                    </m:sSup>
                  </m:oMath>
                </a14:m>
                <a:r>
                  <a:rPr lang="zh-CN" altLang="zh-CN" b="1" kern="100" dirty="0">
                    <a:latin typeface="Times New Roman" panose="02020603050405020304" pitchFamily="18" charset="0"/>
                    <a:cs typeface="Times New Roman" panose="02020603050405020304" pitchFamily="18" charset="0"/>
                  </a:rPr>
                  <a:t>的梯度</a:t>
                </a:r>
                <a:r>
                  <a:rPr lang="zh-CN" altLang="en-US" b="1" kern="100" dirty="0">
                    <a:latin typeface="Times New Roman" panose="02020603050405020304" pitchFamily="18" charset="0"/>
                    <a:cs typeface="Times New Roman" panose="02020603050405020304" pitchFamily="18" charset="0"/>
                  </a:rPr>
                  <a:t>为：</a:t>
                </a:r>
                <a:endParaRPr lang="zh-CN" altLang="en-US" b="1" dirty="0"/>
              </a:p>
            </p:txBody>
          </p:sp>
        </mc:Choice>
        <mc:Fallback xmlns="">
          <p:sp>
            <p:nvSpPr>
              <p:cNvPr id="7" name="矩形 6">
                <a:extLst>
                  <a:ext uri="{FF2B5EF4-FFF2-40B4-BE49-F238E27FC236}">
                    <a16:creationId xmlns:a16="http://schemas.microsoft.com/office/drawing/2014/main" id="{08ABC056-7C10-46A2-A9C5-AEA54991738C}"/>
                  </a:ext>
                </a:extLst>
              </p:cNvPr>
              <p:cNvSpPr>
                <a:spLocks noRot="1" noChangeAspect="1" noMove="1" noResize="1" noEditPoints="1" noAdjustHandles="1" noChangeArrowheads="1" noChangeShapeType="1" noTextEdit="1"/>
              </p:cNvSpPr>
              <p:nvPr/>
            </p:nvSpPr>
            <p:spPr>
              <a:xfrm>
                <a:off x="533025" y="3244334"/>
                <a:ext cx="4142416" cy="374270"/>
              </a:xfrm>
              <a:prstGeom prst="rect">
                <a:avLst/>
              </a:prstGeom>
              <a:blipFill>
                <a:blip r:embed="rId3"/>
                <a:stretch>
                  <a:fillRect l="-1176" t="-9677" r="-735" b="-20968"/>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0CDC3883-D75C-41CC-BFA9-D0DBE58B43D0}"/>
              </a:ext>
            </a:extLst>
          </p:cNvPr>
          <p:cNvPicPr/>
          <p:nvPr/>
        </p:nvPicPr>
        <p:blipFill>
          <a:blip r:embed="rId4"/>
          <a:stretch>
            <a:fillRect/>
          </a:stretch>
        </p:blipFill>
        <p:spPr>
          <a:xfrm>
            <a:off x="2709886" y="3678579"/>
            <a:ext cx="3988493" cy="1714250"/>
          </a:xfrm>
          <a:prstGeom prst="rect">
            <a:avLst/>
          </a:prstGeom>
          <a:noFill/>
          <a:ln w="9525">
            <a:noFill/>
          </a:ln>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B2A24E30-C29D-4A7B-AB61-F87FBBC253AB}"/>
                  </a:ext>
                </a:extLst>
              </p:cNvPr>
              <p:cNvSpPr/>
              <p:nvPr/>
            </p:nvSpPr>
            <p:spPr>
              <a:xfrm>
                <a:off x="457200" y="5576285"/>
                <a:ext cx="8493866" cy="938527"/>
              </a:xfrm>
              <a:prstGeom prst="rect">
                <a:avLst/>
              </a:prstGeom>
            </p:spPr>
            <p:txBody>
              <a:bodyPr wrap="square">
                <a:spAutoFit/>
              </a:bodyPr>
              <a:lstStyle/>
              <a:p>
                <a:r>
                  <a:rPr lang="zh-CN" altLang="zh-CN" b="1" kern="100" dirty="0">
                    <a:latin typeface="Times New Roman" panose="02020603050405020304" pitchFamily="18" charset="0"/>
                    <a:cs typeface="Times New Roman" panose="02020603050405020304" pitchFamily="18" charset="0"/>
                  </a:rPr>
                  <a:t>可见此时</a:t>
                </a:r>
                <a14:m>
                  <m:oMath xmlns:m="http://schemas.openxmlformats.org/officeDocument/2006/math">
                    <m:sSup>
                      <m:sSupPr>
                        <m:ctrlPr>
                          <a:rPr lang="zh-CN" altLang="zh-CN" sz="1800" b="1"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latin typeface="Cambria Math" panose="02040503050406030204" pitchFamily="18" charset="0"/>
                            <a:cs typeface="Times New Roman" panose="02020603050405020304" pitchFamily="18" charset="0"/>
                          </a:rPr>
                          <m:t>𝜹</m:t>
                        </m:r>
                      </m:e>
                      <m:sup>
                        <m:r>
                          <a:rPr lang="en-US" altLang="zh-CN" b="1" i="1" kern="100">
                            <a:latin typeface="Cambria Math" panose="02040503050406030204" pitchFamily="18" charset="0"/>
                            <a:cs typeface="Times New Roman" panose="02020603050405020304" pitchFamily="18" charset="0"/>
                          </a:rPr>
                          <m:t>𝑳</m:t>
                        </m:r>
                      </m:sup>
                    </m:sSup>
                  </m:oMath>
                </a14:m>
                <a:r>
                  <a:rPr lang="en-US" altLang="zh-CN" b="1" kern="100" dirty="0">
                    <a:latin typeface="Times New Roman" panose="02020603050405020304" pitchFamily="18" charset="0"/>
                  </a:rPr>
                  <a:t> </a:t>
                </a:r>
                <a:r>
                  <a:rPr lang="zh-CN" altLang="zh-CN" b="1" kern="100" dirty="0">
                    <a:latin typeface="Times New Roman" panose="02020603050405020304" pitchFamily="18" charset="0"/>
                    <a:cs typeface="Times New Roman" panose="02020603050405020304" pitchFamily="18" charset="0"/>
                  </a:rPr>
                  <a:t>梯度表达式里面没有</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𝝈</m:t>
                    </m:r>
                    <m:r>
                      <a:rPr lang="en-US" altLang="zh-CN" b="1" i="1" kern="100">
                        <a:latin typeface="Cambria Math" panose="02040503050406030204" pitchFamily="18" charset="0"/>
                        <a:cs typeface="Times New Roman" panose="02020603050405020304" pitchFamily="18" charset="0"/>
                      </a:rPr>
                      <m:t>′</m:t>
                    </m:r>
                    <m:d>
                      <m:dPr>
                        <m:ctrlPr>
                          <a:rPr lang="zh-CN" altLang="zh-CN" sz="1800" b="1"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kern="100">
                            <a:latin typeface="Cambria Math" panose="02040503050406030204" pitchFamily="18" charset="0"/>
                            <a:cs typeface="Times New Roman" panose="02020603050405020304" pitchFamily="18" charset="0"/>
                          </a:rPr>
                          <m:t>𝒛</m:t>
                        </m:r>
                      </m:e>
                    </m:d>
                    <m:r>
                      <a:rPr lang="zh-CN" altLang="en-US" b="1" i="1" kern="100" smtClean="0">
                        <a:latin typeface="Cambria Math" panose="02040503050406030204" pitchFamily="18" charset="0"/>
                        <a:cs typeface="Times New Roman" panose="02020603050405020304" pitchFamily="18" charset="0"/>
                      </a:rPr>
                      <m:t>，</m:t>
                    </m:r>
                  </m:oMath>
                </a14:m>
                <a:r>
                  <a:rPr lang="zh-CN" altLang="zh-CN" b="1" dirty="0"/>
                  <a:t>使用交叉熵得到的</a:t>
                </a:r>
                <a14:m>
                  <m:oMath xmlns:m="http://schemas.openxmlformats.org/officeDocument/2006/math">
                    <m:sSup>
                      <m:sSupPr>
                        <m:ctrlPr>
                          <a:rPr lang="zh-CN" altLang="zh-CN" b="1" i="1">
                            <a:latin typeface="Cambria Math" panose="02040503050406030204" pitchFamily="18" charset="0"/>
                          </a:rPr>
                        </m:ctrlPr>
                      </m:sSupPr>
                      <m:e>
                        <m:r>
                          <a:rPr lang="en-US" altLang="zh-CN" b="1" i="1">
                            <a:latin typeface="Cambria Math" panose="02040503050406030204" pitchFamily="18" charset="0"/>
                          </a:rPr>
                          <m:t>𝜹</m:t>
                        </m:r>
                      </m:e>
                      <m:sup>
                        <m:r>
                          <a:rPr lang="en-US" altLang="zh-CN" b="1" i="1">
                            <a:latin typeface="Cambria Math" panose="02040503050406030204" pitchFamily="18" charset="0"/>
                          </a:rPr>
                          <m:t>𝑳</m:t>
                        </m:r>
                      </m:sup>
                    </m:sSup>
                  </m:oMath>
                </a14:m>
                <a:r>
                  <a:rPr lang="zh-CN" altLang="zh-CN" b="1" dirty="0"/>
                  <a:t>的</a:t>
                </a:r>
                <a:r>
                  <a:rPr lang="en-US" altLang="zh-CN" b="1" dirty="0"/>
                  <a:t> </a:t>
                </a:r>
                <a:r>
                  <a:rPr lang="zh-CN" altLang="zh-CN" b="1" dirty="0"/>
                  <a:t>梯度没有了</a:t>
                </a:r>
                <a14:m>
                  <m:oMath xmlns:m="http://schemas.openxmlformats.org/officeDocument/2006/math">
                    <m:r>
                      <a:rPr lang="en-US" altLang="zh-CN" b="1" i="1">
                        <a:latin typeface="Cambria Math" panose="02040503050406030204" pitchFamily="18" charset="0"/>
                      </a:rPr>
                      <m:t>𝝈</m:t>
                    </m:r>
                    <m:r>
                      <a:rPr lang="en-US" altLang="zh-CN" b="1" i="1">
                        <a:latin typeface="Cambria Math" panose="02040503050406030204" pitchFamily="18" charset="0"/>
                      </a:rPr>
                      <m:t>′</m:t>
                    </m:r>
                    <m:d>
                      <m:dPr>
                        <m:ctrlPr>
                          <a:rPr lang="zh-CN" altLang="zh-CN" b="1" i="1">
                            <a:latin typeface="Cambria Math" panose="02040503050406030204" pitchFamily="18" charset="0"/>
                          </a:rPr>
                        </m:ctrlPr>
                      </m:dPr>
                      <m:e>
                        <m:r>
                          <a:rPr lang="en-US" altLang="zh-CN" b="1" i="1">
                            <a:latin typeface="Cambria Math" panose="02040503050406030204" pitchFamily="18" charset="0"/>
                          </a:rPr>
                          <m:t>𝒛</m:t>
                        </m:r>
                      </m:e>
                    </m:d>
                  </m:oMath>
                </a14:m>
                <a:r>
                  <a:rPr lang="zh-CN" altLang="zh-CN" b="1" dirty="0"/>
                  <a:t>，梯度为预测值和真实值的差距，这样求得的</a:t>
                </a:r>
                <a14:m>
                  <m:oMath xmlns:m="http://schemas.openxmlformats.org/officeDocument/2006/math">
                    <m:sSup>
                      <m:sSupPr>
                        <m:ctrlPr>
                          <a:rPr lang="zh-CN" altLang="zh-CN" b="1" i="1">
                            <a:latin typeface="Cambria Math" panose="02040503050406030204" pitchFamily="18" charset="0"/>
                          </a:rPr>
                        </m:ctrlPr>
                      </m:sSupPr>
                      <m:e>
                        <m:r>
                          <a:rPr lang="en-US" altLang="zh-CN" b="1" i="1">
                            <a:latin typeface="Cambria Math" panose="02040503050406030204" pitchFamily="18" charset="0"/>
                          </a:rPr>
                          <m:t>𝑾</m:t>
                        </m:r>
                      </m:e>
                      <m:sup>
                        <m:r>
                          <a:rPr lang="en-US" altLang="zh-CN" b="1" i="1">
                            <a:latin typeface="Cambria Math" panose="02040503050406030204" pitchFamily="18" charset="0"/>
                          </a:rPr>
                          <m:t>𝒍</m:t>
                        </m:r>
                      </m:sup>
                    </m:sSup>
                    <m:r>
                      <a:rPr lang="en-US" altLang="zh-CN" b="1" i="1">
                        <a:latin typeface="Cambria Math" panose="02040503050406030204" pitchFamily="18" charset="0"/>
                      </a:rPr>
                      <m:t>,</m:t>
                    </m:r>
                    <m:sSup>
                      <m:sSupPr>
                        <m:ctrlPr>
                          <a:rPr lang="zh-CN" altLang="zh-CN" b="1" i="1">
                            <a:latin typeface="Cambria Math" panose="02040503050406030204" pitchFamily="18" charset="0"/>
                          </a:rPr>
                        </m:ctrlPr>
                      </m:sSupPr>
                      <m:e>
                        <m:r>
                          <a:rPr lang="en-US" altLang="zh-CN" b="1" i="1">
                            <a:latin typeface="Cambria Math" panose="02040503050406030204" pitchFamily="18" charset="0"/>
                          </a:rPr>
                          <m:t>𝒃</m:t>
                        </m:r>
                      </m:e>
                      <m:sup>
                        <m:r>
                          <a:rPr lang="en-US" altLang="zh-CN" b="1" i="1">
                            <a:latin typeface="Cambria Math" panose="02040503050406030204" pitchFamily="18" charset="0"/>
                          </a:rPr>
                          <m:t>𝒍</m:t>
                        </m:r>
                      </m:sup>
                    </m:sSup>
                  </m:oMath>
                </a14:m>
                <a:r>
                  <a:rPr lang="zh-CN" altLang="zh-CN" b="1" dirty="0"/>
                  <a:t>也不包含</a:t>
                </a:r>
                <a14:m>
                  <m:oMath xmlns:m="http://schemas.openxmlformats.org/officeDocument/2006/math">
                    <m:r>
                      <a:rPr lang="en-US" altLang="zh-CN" b="1" i="1">
                        <a:latin typeface="Cambria Math" panose="02040503050406030204" pitchFamily="18" charset="0"/>
                      </a:rPr>
                      <m:t>𝝈</m:t>
                    </m:r>
                    <m:r>
                      <a:rPr lang="en-US" altLang="zh-CN" b="1" i="1">
                        <a:latin typeface="Cambria Math" panose="02040503050406030204" pitchFamily="18" charset="0"/>
                      </a:rPr>
                      <m:t>′</m:t>
                    </m:r>
                    <m:d>
                      <m:dPr>
                        <m:ctrlPr>
                          <a:rPr lang="zh-CN" altLang="zh-CN" b="1" i="1">
                            <a:latin typeface="Cambria Math" panose="02040503050406030204" pitchFamily="18" charset="0"/>
                          </a:rPr>
                        </m:ctrlPr>
                      </m:dPr>
                      <m:e>
                        <m:r>
                          <a:rPr lang="en-US" altLang="zh-CN" b="1" i="1">
                            <a:latin typeface="Cambria Math" panose="02040503050406030204" pitchFamily="18" charset="0"/>
                          </a:rPr>
                          <m:t>𝒛</m:t>
                        </m:r>
                      </m:e>
                    </m:d>
                  </m:oMath>
                </a14:m>
                <a:r>
                  <a:rPr lang="zh-CN" altLang="zh-CN" b="1" dirty="0"/>
                  <a:t>，因此避免了反向传播收敛速度慢的问题。</a:t>
                </a:r>
                <a:endParaRPr lang="zh-CN" altLang="en-US" b="1" dirty="0"/>
              </a:p>
            </p:txBody>
          </p:sp>
        </mc:Choice>
        <mc:Fallback xmlns="">
          <p:sp>
            <p:nvSpPr>
              <p:cNvPr id="8" name="矩形 7">
                <a:extLst>
                  <a:ext uri="{FF2B5EF4-FFF2-40B4-BE49-F238E27FC236}">
                    <a16:creationId xmlns:a16="http://schemas.microsoft.com/office/drawing/2014/main" id="{B2A24E30-C29D-4A7B-AB61-F87FBBC253AB}"/>
                  </a:ext>
                </a:extLst>
              </p:cNvPr>
              <p:cNvSpPr>
                <a:spLocks noRot="1" noChangeAspect="1" noMove="1" noResize="1" noEditPoints="1" noAdjustHandles="1" noChangeArrowheads="1" noChangeShapeType="1" noTextEdit="1"/>
              </p:cNvSpPr>
              <p:nvPr/>
            </p:nvSpPr>
            <p:spPr>
              <a:xfrm>
                <a:off x="457200" y="5576285"/>
                <a:ext cx="8493866" cy="938527"/>
              </a:xfrm>
              <a:prstGeom prst="rect">
                <a:avLst/>
              </a:prstGeom>
              <a:blipFill>
                <a:blip r:embed="rId5"/>
                <a:stretch>
                  <a:fillRect l="-574" t="-5195" r="-574" b="-7792"/>
                </a:stretch>
              </a:blipFill>
            </p:spPr>
            <p:txBody>
              <a:bodyPr/>
              <a:lstStyle/>
              <a:p>
                <a:r>
                  <a:rPr lang="zh-CN" altLang="en-US">
                    <a:noFill/>
                  </a:rPr>
                  <a:t> </a:t>
                </a:r>
              </a:p>
            </p:txBody>
          </p:sp>
        </mc:Fallback>
      </mc:AlternateContent>
      <p:sp>
        <p:nvSpPr>
          <p:cNvPr id="10" name="标题 1">
            <a:extLst>
              <a:ext uri="{FF2B5EF4-FFF2-40B4-BE49-F238E27FC236}">
                <a16:creationId xmlns:a16="http://schemas.microsoft.com/office/drawing/2014/main" id="{318DED38-3556-4428-B9BC-1562FC321D54}"/>
              </a:ext>
            </a:extLst>
          </p:cNvPr>
          <p:cNvSpPr>
            <a:spLocks noGrp="1" noChangeArrowheads="1"/>
          </p:cNvSpPr>
          <p:nvPr>
            <p:ph type="title"/>
          </p:nvPr>
        </p:nvSpPr>
        <p:spPr>
          <a:xfrm>
            <a:off x="457200" y="529431"/>
            <a:ext cx="8229600" cy="595313"/>
          </a:xfrm>
        </p:spPr>
        <p:txBody>
          <a:bodyPr/>
          <a:lstStyle/>
          <a:p>
            <a:r>
              <a:rPr lang="en-US" altLang="zh-CN" sz="3200" b="1" dirty="0">
                <a:effectLst>
                  <a:outerShdw blurRad="38100" dist="38100" dir="2700000" algn="tl">
                    <a:srgbClr val="000000">
                      <a:alpha val="43137"/>
                    </a:srgbClr>
                  </a:outerShdw>
                </a:effectLst>
                <a:latin typeface="+mj-ea"/>
              </a:rPr>
              <a:t>9.3.2</a:t>
            </a:r>
            <a:r>
              <a:rPr lang="zh-CN" altLang="en-US" sz="3200" b="1" dirty="0">
                <a:effectLst>
                  <a:outerShdw blurRad="38100" dist="38100" dir="2700000" algn="tl">
                    <a:srgbClr val="000000">
                      <a:alpha val="43137"/>
                    </a:srgbClr>
                  </a:outerShdw>
                </a:effectLst>
                <a:latin typeface="+mj-ea"/>
              </a:rPr>
              <a:t> 反向传播算法改进</a:t>
            </a:r>
          </a:p>
        </p:txBody>
      </p:sp>
    </p:spTree>
    <p:extLst>
      <p:ext uri="{BB962C8B-B14F-4D97-AF65-F5344CB8AC3E}">
        <p14:creationId xmlns:p14="http://schemas.microsoft.com/office/powerpoint/2010/main" val="1653234343"/>
      </p:ext>
    </p:extLst>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noChangeArrowheads="1"/>
          </p:cNvSpPr>
          <p:nvPr>
            <p:ph type="title"/>
          </p:nvPr>
        </p:nvSpPr>
        <p:spPr/>
        <p:txBody>
          <a:bodyPr/>
          <a:lstStyle/>
          <a:p>
            <a:r>
              <a:rPr lang="zh-CN" altLang="en-US" sz="3600" dirty="0">
                <a:latin typeface="宋体 (正文)"/>
                <a:ea typeface="黑体" panose="02010609060101010101" pitchFamily="49" charset="-122"/>
              </a:rPr>
              <a:t>第 </a:t>
            </a:r>
            <a:r>
              <a:rPr lang="en-US" altLang="zh-CN" sz="3600" dirty="0">
                <a:latin typeface="宋体 (正文)"/>
                <a:ea typeface="黑体" panose="02010609060101010101" pitchFamily="49" charset="-122"/>
              </a:rPr>
              <a:t>9 </a:t>
            </a:r>
            <a:r>
              <a:rPr lang="zh-CN" altLang="en-US" sz="3600" dirty="0">
                <a:latin typeface="宋体 (正文)"/>
                <a:ea typeface="黑体" panose="02010609060101010101" pitchFamily="49" charset="-122"/>
              </a:rPr>
              <a:t>章 神经网络</a:t>
            </a:r>
          </a:p>
        </p:txBody>
      </p:sp>
      <p:sp>
        <p:nvSpPr>
          <p:cNvPr id="7171" name="内容占位符 2">
            <a:extLst>
              <a:ext uri="{FF2B5EF4-FFF2-40B4-BE49-F238E27FC236}">
                <a16:creationId xmlns:a16="http://schemas.microsoft.com/office/drawing/2014/main" id="{CB39F74C-E5C5-4D5C-96A3-D50E2A720B41}"/>
              </a:ext>
            </a:extLst>
          </p:cNvPr>
          <p:cNvSpPr>
            <a:spLocks noGrp="1" noChangeArrowheads="1"/>
          </p:cNvSpPr>
          <p:nvPr>
            <p:ph idx="1"/>
          </p:nvPr>
        </p:nvSpPr>
        <p:spPr/>
        <p:txBody>
          <a:bodyPr/>
          <a:lstStyle/>
          <a:p>
            <a:pPr>
              <a:defRPr/>
            </a:pPr>
            <a:r>
              <a:rPr lang="en-US" altLang="zh-CN" b="1" dirty="0">
                <a:latin typeface="宋体 (正文)"/>
                <a:ea typeface="宋体" panose="02010600030101010101" pitchFamily="2" charset="-122"/>
              </a:rPr>
              <a:t>9.1</a:t>
            </a:r>
            <a:r>
              <a:rPr lang="zh-CN" altLang="en-US" b="1" dirty="0">
                <a:latin typeface="宋体 (正文)"/>
                <a:ea typeface="宋体" panose="02010600030101010101" pitchFamily="2" charset="-122"/>
              </a:rPr>
              <a:t> 神经网络概述与定义</a:t>
            </a:r>
            <a:endParaRPr lang="en-US" altLang="zh-CN" b="1" dirty="0">
              <a:latin typeface="宋体 (正文)"/>
              <a:ea typeface="宋体" panose="02010600030101010101" pitchFamily="2" charset="-122"/>
            </a:endParaRPr>
          </a:p>
          <a:p>
            <a:pPr lvl="1">
              <a:defRPr/>
            </a:pPr>
            <a:r>
              <a:rPr lang="en-US" altLang="zh-CN" b="1" dirty="0">
                <a:latin typeface="宋体 (正文)"/>
                <a:ea typeface="宋体" panose="02010600030101010101" pitchFamily="2" charset="-122"/>
              </a:rPr>
              <a:t>9.1.1 </a:t>
            </a:r>
            <a:r>
              <a:rPr lang="zh-CN" altLang="en-US" b="1" dirty="0">
                <a:latin typeface="宋体 (正文)"/>
                <a:ea typeface="宋体" panose="02010600030101010101" pitchFamily="2" charset="-122"/>
              </a:rPr>
              <a:t>神经网络概述</a:t>
            </a:r>
            <a:endParaRPr lang="en-US" altLang="zh-CN" b="1" dirty="0">
              <a:latin typeface="宋体 (正文)"/>
              <a:ea typeface="宋体" panose="02010600030101010101" pitchFamily="2" charset="-122"/>
            </a:endParaRPr>
          </a:p>
          <a:p>
            <a:pPr lvl="1">
              <a:defRPr/>
            </a:pPr>
            <a:r>
              <a:rPr lang="en-US" altLang="zh-CN" b="1" dirty="0">
                <a:latin typeface="宋体 (正文)"/>
                <a:ea typeface="宋体" panose="02010600030101010101" pitchFamily="2" charset="-122"/>
              </a:rPr>
              <a:t>9.1.2 </a:t>
            </a:r>
            <a:r>
              <a:rPr lang="zh-CN" altLang="en-US" b="1" dirty="0">
                <a:latin typeface="宋体 (正文)"/>
                <a:ea typeface="宋体" panose="02010600030101010101" pitchFamily="2" charset="-122"/>
              </a:rPr>
              <a:t>神经网络学习过程</a:t>
            </a:r>
            <a:endParaRPr lang="en-US" altLang="zh-CN" b="1" dirty="0">
              <a:latin typeface="宋体 (正文)"/>
              <a:ea typeface="宋体" panose="02010600030101010101" pitchFamily="2" charset="-122"/>
            </a:endParaRPr>
          </a:p>
          <a:p>
            <a:pPr>
              <a:defRPr/>
            </a:pPr>
            <a:r>
              <a:rPr lang="en-US" altLang="zh-CN" b="1" dirty="0">
                <a:solidFill>
                  <a:schemeClr val="accent3">
                    <a:lumMod val="65000"/>
                  </a:schemeClr>
                </a:solidFill>
                <a:latin typeface="宋体 (正文)"/>
                <a:ea typeface="宋体" panose="02010600030101010101" pitchFamily="2" charset="-122"/>
              </a:rPr>
              <a:t>9.2</a:t>
            </a:r>
            <a:r>
              <a:rPr lang="zh-CN" altLang="en-US" b="1" dirty="0">
                <a:solidFill>
                  <a:schemeClr val="accent3">
                    <a:lumMod val="65000"/>
                  </a:schemeClr>
                </a:solidFill>
                <a:latin typeface="宋体 (正文)"/>
                <a:ea typeface="宋体" panose="02010600030101010101" pitchFamily="2" charset="-122"/>
              </a:rPr>
              <a:t>  限制玻尔兹曼机（</a:t>
            </a:r>
            <a:r>
              <a:rPr lang="en-US" altLang="zh-CN" b="1" dirty="0">
                <a:solidFill>
                  <a:schemeClr val="accent3">
                    <a:lumMod val="65000"/>
                  </a:schemeClr>
                </a:solidFill>
                <a:latin typeface="宋体 (正文)"/>
                <a:ea typeface="宋体" panose="02010600030101010101" pitchFamily="2" charset="-122"/>
              </a:rPr>
              <a:t>RBM</a:t>
            </a:r>
            <a:r>
              <a:rPr lang="zh-CN" altLang="en-US" b="1" dirty="0">
                <a:solidFill>
                  <a:schemeClr val="accent3">
                    <a:lumMod val="65000"/>
                  </a:schemeClr>
                </a:solidFill>
                <a:latin typeface="宋体 (正文)"/>
                <a:ea typeface="宋体" panose="02010600030101010101" pitchFamily="2" charset="-122"/>
              </a:rPr>
              <a:t>）</a:t>
            </a:r>
            <a:endParaRPr lang="en-US" altLang="zh-CN" b="1" dirty="0">
              <a:solidFill>
                <a:schemeClr val="accent3">
                  <a:lumMod val="65000"/>
                </a:schemeClr>
              </a:solidFill>
              <a:latin typeface="宋体 (正文)"/>
              <a:ea typeface="宋体" panose="02010600030101010101" pitchFamily="2" charset="-122"/>
            </a:endParaRPr>
          </a:p>
          <a:p>
            <a:pPr>
              <a:defRPr/>
            </a:pPr>
            <a:r>
              <a:rPr lang="en-US" altLang="zh-CN" b="1" dirty="0">
                <a:solidFill>
                  <a:schemeClr val="accent3">
                    <a:lumMod val="65000"/>
                  </a:schemeClr>
                </a:solidFill>
                <a:latin typeface="宋体 (正文)"/>
                <a:ea typeface="宋体" panose="02010600030101010101" pitchFamily="2" charset="-122"/>
              </a:rPr>
              <a:t>9.3</a:t>
            </a:r>
            <a:r>
              <a:rPr lang="zh-CN" altLang="en-US" b="1" dirty="0">
                <a:solidFill>
                  <a:schemeClr val="accent3">
                    <a:lumMod val="65000"/>
                  </a:schemeClr>
                </a:solidFill>
                <a:latin typeface="宋体 (正文)"/>
                <a:ea typeface="宋体" panose="02010600030101010101" pitchFamily="2" charset="-122"/>
              </a:rPr>
              <a:t>  深度神经网络（</a:t>
            </a:r>
            <a:r>
              <a:rPr lang="en-US" altLang="zh-CN" b="1" dirty="0">
                <a:solidFill>
                  <a:schemeClr val="accent3">
                    <a:lumMod val="65000"/>
                  </a:schemeClr>
                </a:solidFill>
                <a:latin typeface="宋体 (正文)"/>
                <a:ea typeface="宋体" panose="02010600030101010101" pitchFamily="2" charset="-122"/>
              </a:rPr>
              <a:t>DNN</a:t>
            </a:r>
            <a:r>
              <a:rPr lang="zh-CN" altLang="en-US" b="1" dirty="0">
                <a:solidFill>
                  <a:schemeClr val="accent3">
                    <a:lumMod val="65000"/>
                  </a:schemeClr>
                </a:solidFill>
                <a:latin typeface="宋体 (正文)"/>
                <a:ea typeface="宋体" panose="02010600030101010101" pitchFamily="2" charset="-122"/>
              </a:rPr>
              <a:t>）</a:t>
            </a:r>
            <a:endParaRPr lang="en-US" altLang="zh-CN" b="1" dirty="0">
              <a:solidFill>
                <a:schemeClr val="accent3">
                  <a:lumMod val="65000"/>
                </a:schemeClr>
              </a:solidFill>
              <a:latin typeface="宋体 (正文)"/>
              <a:ea typeface="宋体" panose="02010600030101010101" pitchFamily="2" charset="-122"/>
            </a:endParaRPr>
          </a:p>
          <a:p>
            <a:pPr>
              <a:defRPr/>
            </a:pPr>
            <a:r>
              <a:rPr lang="en-US" altLang="zh-CN" b="1" dirty="0">
                <a:solidFill>
                  <a:schemeClr val="accent3">
                    <a:lumMod val="65000"/>
                  </a:schemeClr>
                </a:solidFill>
                <a:latin typeface="宋体 (正文)"/>
                <a:ea typeface="宋体" panose="02010600030101010101" pitchFamily="2" charset="-122"/>
              </a:rPr>
              <a:t>9.4  </a:t>
            </a:r>
            <a:r>
              <a:rPr lang="zh-CN" altLang="en-US" b="1" dirty="0">
                <a:solidFill>
                  <a:schemeClr val="accent3">
                    <a:lumMod val="65000"/>
                  </a:schemeClr>
                </a:solidFill>
                <a:latin typeface="宋体 (正文)"/>
                <a:ea typeface="宋体" panose="02010600030101010101" pitchFamily="2" charset="-122"/>
              </a:rPr>
              <a:t>卷积神经网络（</a:t>
            </a:r>
            <a:r>
              <a:rPr lang="en-US" altLang="zh-CN" b="1" dirty="0">
                <a:solidFill>
                  <a:schemeClr val="accent3">
                    <a:lumMod val="65000"/>
                  </a:schemeClr>
                </a:solidFill>
                <a:latin typeface="宋体 (正文)"/>
                <a:ea typeface="宋体" panose="02010600030101010101" pitchFamily="2" charset="-122"/>
              </a:rPr>
              <a:t>CNN</a:t>
            </a:r>
            <a:r>
              <a:rPr lang="zh-CN" altLang="en-US" b="1" dirty="0">
                <a:solidFill>
                  <a:schemeClr val="accent3">
                    <a:lumMod val="65000"/>
                  </a:schemeClr>
                </a:solidFill>
                <a:latin typeface="宋体 (正文)"/>
                <a:ea typeface="宋体" panose="02010600030101010101" pitchFamily="2" charset="-122"/>
              </a:rPr>
              <a:t>）</a:t>
            </a:r>
            <a:endParaRPr lang="en-US" altLang="zh-CN" b="1" dirty="0">
              <a:solidFill>
                <a:schemeClr val="accent3">
                  <a:lumMod val="65000"/>
                </a:schemeClr>
              </a:solidFill>
              <a:latin typeface="宋体 (正文)"/>
              <a:ea typeface="宋体" panose="02010600030101010101" pitchFamily="2" charset="-122"/>
            </a:endParaRPr>
          </a:p>
          <a:p>
            <a:pPr>
              <a:defRPr/>
            </a:pPr>
            <a:r>
              <a:rPr lang="en-US" altLang="zh-CN" b="1" dirty="0">
                <a:solidFill>
                  <a:schemeClr val="accent3">
                    <a:lumMod val="65000"/>
                  </a:schemeClr>
                </a:solidFill>
                <a:latin typeface="宋体 (正文)"/>
                <a:ea typeface="宋体" panose="02010600030101010101" pitchFamily="2" charset="-122"/>
              </a:rPr>
              <a:t>9.5  </a:t>
            </a:r>
            <a:r>
              <a:rPr lang="zh-CN" altLang="en-US" b="1" dirty="0">
                <a:solidFill>
                  <a:schemeClr val="accent3">
                    <a:lumMod val="65000"/>
                  </a:schemeClr>
                </a:solidFill>
                <a:latin typeface="宋体 (正文)"/>
                <a:ea typeface="宋体" panose="02010600030101010101" pitchFamily="2" charset="-122"/>
              </a:rPr>
              <a:t>循环神经网络（</a:t>
            </a:r>
            <a:r>
              <a:rPr lang="en-US" altLang="zh-CN" b="1" dirty="0">
                <a:solidFill>
                  <a:schemeClr val="accent3">
                    <a:lumMod val="65000"/>
                  </a:schemeClr>
                </a:solidFill>
                <a:latin typeface="宋体 (正文)"/>
                <a:ea typeface="宋体" panose="02010600030101010101" pitchFamily="2" charset="-122"/>
              </a:rPr>
              <a:t>RNN</a:t>
            </a:r>
            <a:r>
              <a:rPr lang="zh-CN" altLang="en-US" b="1" dirty="0">
                <a:solidFill>
                  <a:schemeClr val="accent3">
                    <a:lumMod val="65000"/>
                  </a:schemeClr>
                </a:solidFill>
                <a:latin typeface="宋体 (正文)"/>
                <a:ea typeface="宋体" panose="02010600030101010101" pitchFamily="2" charset="-122"/>
              </a:rPr>
              <a:t>）</a:t>
            </a:r>
            <a:endParaRPr lang="en-US" altLang="zh-CN" b="1" dirty="0">
              <a:solidFill>
                <a:schemeClr val="accent3">
                  <a:lumMod val="65000"/>
                </a:schemeClr>
              </a:solidFill>
              <a:latin typeface="宋体 (正文)"/>
              <a:ea typeface="宋体" panose="02010600030101010101" pitchFamily="2" charset="-122"/>
            </a:endParaRPr>
          </a:p>
        </p:txBody>
      </p:sp>
    </p:spTree>
    <p:extLst>
      <p:ext uri="{BB962C8B-B14F-4D97-AF65-F5344CB8AC3E}">
        <p14:creationId xmlns:p14="http://schemas.microsoft.com/office/powerpoint/2010/main" val="192120038"/>
      </p:ext>
    </p:extLst>
  </p:cSld>
  <p:clrMapOvr>
    <a:masterClrMapping/>
  </p:clrMapOvr>
  <p:transition>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D650419-97E2-4B84-B509-7EC62B71C360}"/>
              </a:ext>
            </a:extLst>
          </p:cNvPr>
          <p:cNvSpPr/>
          <p:nvPr/>
        </p:nvSpPr>
        <p:spPr>
          <a:xfrm>
            <a:off x="230832" y="1321306"/>
            <a:ext cx="8661648" cy="609590"/>
          </a:xfrm>
          <a:prstGeom prst="rect">
            <a:avLst/>
          </a:prstGeom>
        </p:spPr>
        <p:txBody>
          <a:bodyPr wrap="square">
            <a:spAutoFit/>
          </a:bodyPr>
          <a:lstStyle/>
          <a:p>
            <a:pPr indent="304800" algn="just">
              <a:lnSpc>
                <a:spcPts val="2000"/>
              </a:lnSpc>
              <a:spcAft>
                <a:spcPts val="0"/>
              </a:spcAft>
            </a:pPr>
            <a:endParaRPr lang="en-US" altLang="zh-CN" b="1" kern="100" dirty="0">
              <a:latin typeface="Times New Roman" panose="02020603050405020304" pitchFamily="18" charset="0"/>
              <a:cs typeface="Times New Roman" panose="02020603050405020304" pitchFamily="18" charset="0"/>
            </a:endParaRPr>
          </a:p>
          <a:p>
            <a:pPr marL="285750" indent="-285750" algn="just">
              <a:lnSpc>
                <a:spcPts val="2000"/>
              </a:lnSpc>
              <a:spcAft>
                <a:spcPts val="0"/>
              </a:spcAft>
              <a:buFont typeface="Wingdings" panose="05000000000000000000" pitchFamily="2" charset="2"/>
              <a:buChar char="Ø"/>
            </a:pPr>
            <a:r>
              <a:rPr lang="en-US" altLang="zh-CN" sz="2400" b="1" kern="100" dirty="0">
                <a:solidFill>
                  <a:srgbClr val="00B0F0"/>
                </a:solidFill>
                <a:latin typeface="Times New Roman" panose="02020603050405020304" pitchFamily="18" charset="0"/>
                <a:cs typeface="Times New Roman" panose="02020603050405020304" pitchFamily="18" charset="0"/>
              </a:rPr>
              <a:t>DNN</a:t>
            </a:r>
            <a:r>
              <a:rPr lang="zh-CN" altLang="en-US" sz="2400" b="1" kern="100" dirty="0">
                <a:solidFill>
                  <a:srgbClr val="00B0F0"/>
                </a:solidFill>
                <a:latin typeface="Times New Roman" panose="02020603050405020304" pitchFamily="18" charset="0"/>
                <a:cs typeface="Times New Roman" panose="02020603050405020304" pitchFamily="18" charset="0"/>
              </a:rPr>
              <a:t>激活函数</a:t>
            </a:r>
            <a:r>
              <a:rPr lang="en-US" altLang="zh-CN" sz="2400" b="1" kern="100" dirty="0">
                <a:solidFill>
                  <a:srgbClr val="00B0F0"/>
                </a:solidFill>
                <a:latin typeface="Times New Roman" panose="02020603050405020304" pitchFamily="18" charset="0"/>
                <a:cs typeface="Times New Roman" panose="02020603050405020304" pitchFamily="18" charset="0"/>
              </a:rPr>
              <a:t>--sigmoid</a:t>
            </a:r>
          </a:p>
        </p:txBody>
      </p:sp>
      <p:sp>
        <p:nvSpPr>
          <p:cNvPr id="11" name="标题 1">
            <a:extLst>
              <a:ext uri="{FF2B5EF4-FFF2-40B4-BE49-F238E27FC236}">
                <a16:creationId xmlns:a16="http://schemas.microsoft.com/office/drawing/2014/main" id="{68F118CA-E596-4EB7-A90D-2B2D0B3BD52F}"/>
              </a:ext>
            </a:extLst>
          </p:cNvPr>
          <p:cNvSpPr>
            <a:spLocks noGrp="1" noChangeArrowheads="1"/>
          </p:cNvSpPr>
          <p:nvPr>
            <p:ph type="title"/>
          </p:nvPr>
        </p:nvSpPr>
        <p:spPr>
          <a:xfrm>
            <a:off x="446856" y="529431"/>
            <a:ext cx="8229600" cy="595313"/>
          </a:xfrm>
        </p:spPr>
        <p:txBody>
          <a:bodyPr/>
          <a:lstStyle/>
          <a:p>
            <a:r>
              <a:rPr lang="en-US" altLang="zh-CN" sz="3200" b="1" dirty="0">
                <a:effectLst>
                  <a:outerShdw blurRad="38100" dist="38100" dir="2700000" algn="tl">
                    <a:srgbClr val="000000">
                      <a:alpha val="43137"/>
                    </a:srgbClr>
                  </a:outerShdw>
                </a:effectLst>
                <a:latin typeface="+mj-ea"/>
              </a:rPr>
              <a:t>9.3.3</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DNN</a:t>
            </a:r>
            <a:r>
              <a:rPr lang="zh-CN" altLang="en-US" sz="3200" b="1" dirty="0">
                <a:effectLst>
                  <a:outerShdw blurRad="38100" dist="38100" dir="2700000" algn="tl">
                    <a:srgbClr val="000000">
                      <a:alpha val="43137"/>
                    </a:srgbClr>
                  </a:outerShdw>
                </a:effectLst>
                <a:latin typeface="+mj-ea"/>
              </a:rPr>
              <a:t>激活函数选择</a:t>
            </a:r>
          </a:p>
        </p:txBody>
      </p:sp>
      <p:sp>
        <p:nvSpPr>
          <p:cNvPr id="2" name="文本框 1">
            <a:extLst>
              <a:ext uri="{FF2B5EF4-FFF2-40B4-BE49-F238E27FC236}">
                <a16:creationId xmlns:a16="http://schemas.microsoft.com/office/drawing/2014/main" id="{B58CEA66-5BED-4921-A7AB-C9351ADA6BBB}"/>
              </a:ext>
            </a:extLst>
          </p:cNvPr>
          <p:cNvSpPr txBox="1"/>
          <p:nvPr/>
        </p:nvSpPr>
        <p:spPr>
          <a:xfrm>
            <a:off x="899592" y="1930896"/>
            <a:ext cx="7776864" cy="1200329"/>
          </a:xfrm>
          <a:prstGeom prst="rect">
            <a:avLst/>
          </a:prstGeom>
          <a:noFill/>
        </p:spPr>
        <p:txBody>
          <a:bodyPr wrap="square" rtlCol="0">
            <a:spAutoFit/>
          </a:bodyPr>
          <a:lstStyle/>
          <a:p>
            <a:r>
              <a:rPr lang="zh-CN" altLang="en-US" b="1" dirty="0"/>
              <a:t>最经典的激活函数</a:t>
            </a:r>
            <a:r>
              <a:rPr lang="en-US" altLang="zh-CN" b="1" dirty="0"/>
              <a:t>-sigmoid</a:t>
            </a:r>
            <a:r>
              <a:rPr lang="zh-CN" altLang="en-US" b="1" dirty="0"/>
              <a:t>函数，它在物理意义上最为接近生物神经元，</a:t>
            </a:r>
            <a:r>
              <a:rPr lang="en-US" altLang="zh-CN" b="1" dirty="0"/>
              <a:t>sigmoid</a:t>
            </a:r>
            <a:r>
              <a:rPr lang="zh-CN" altLang="en-US" b="1" dirty="0"/>
              <a:t>函数是一个有着</a:t>
            </a:r>
            <a:r>
              <a:rPr lang="en-US" altLang="zh-CN" b="1" dirty="0"/>
              <a:t>S</a:t>
            </a:r>
            <a:r>
              <a:rPr lang="zh-CN" altLang="en-US" b="1" dirty="0"/>
              <a:t>形曲线的数学函数，</a:t>
            </a:r>
            <a:r>
              <a:rPr lang="zh-CN" altLang="en-US" b="1" dirty="0">
                <a:solidFill>
                  <a:srgbClr val="FF0000"/>
                </a:solidFill>
              </a:rPr>
              <a:t>其（</a:t>
            </a:r>
            <a:r>
              <a:rPr lang="en-US" altLang="zh-CN" b="1" dirty="0">
                <a:solidFill>
                  <a:srgbClr val="FF0000"/>
                </a:solidFill>
              </a:rPr>
              <a:t>0,1</a:t>
            </a:r>
            <a:r>
              <a:rPr lang="zh-CN" altLang="en-US" b="1" dirty="0">
                <a:solidFill>
                  <a:srgbClr val="FF0000"/>
                </a:solidFill>
              </a:rPr>
              <a:t>）输出可以表示为概述或用于输入的归一化</a:t>
            </a:r>
            <a:r>
              <a:rPr lang="zh-CN" altLang="en-US" b="1" dirty="0"/>
              <a:t>。在逻辑回归、人工神经网络中有着广泛的应用。</a:t>
            </a:r>
            <a:r>
              <a:rPr lang="en-US" altLang="zh-CN" b="1" dirty="0"/>
              <a:t>Sigmoid</a:t>
            </a:r>
            <a:r>
              <a:rPr lang="zh-CN" altLang="en-US" b="1" dirty="0"/>
              <a:t>函数的数学形式是：</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A32FC71-B55B-4FC5-A8AB-90DD4C87DBC8}"/>
                  </a:ext>
                </a:extLst>
              </p:cNvPr>
              <p:cNvSpPr txBox="1"/>
              <p:nvPr/>
            </p:nvSpPr>
            <p:spPr>
              <a:xfrm>
                <a:off x="3815916" y="2806952"/>
                <a:ext cx="2160240" cy="5250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p>
                          </m:sSup>
                        </m:den>
                      </m:f>
                    </m:oMath>
                  </m:oMathPara>
                </a14:m>
                <a:endParaRPr lang="zh-CN" altLang="en-US" dirty="0"/>
              </a:p>
            </p:txBody>
          </p:sp>
        </mc:Choice>
        <mc:Fallback xmlns="">
          <p:sp>
            <p:nvSpPr>
              <p:cNvPr id="6" name="文本框 5">
                <a:extLst>
                  <a:ext uri="{FF2B5EF4-FFF2-40B4-BE49-F238E27FC236}">
                    <a16:creationId xmlns:a16="http://schemas.microsoft.com/office/drawing/2014/main" id="{1A32FC71-B55B-4FC5-A8AB-90DD4C87DBC8}"/>
                  </a:ext>
                </a:extLst>
              </p:cNvPr>
              <p:cNvSpPr txBox="1">
                <a:spLocks noRot="1" noChangeAspect="1" noMove="1" noResize="1" noEditPoints="1" noAdjustHandles="1" noChangeArrowheads="1" noChangeShapeType="1" noTextEdit="1"/>
              </p:cNvSpPr>
              <p:nvPr/>
            </p:nvSpPr>
            <p:spPr>
              <a:xfrm>
                <a:off x="3815916" y="2806952"/>
                <a:ext cx="2160240" cy="525016"/>
              </a:xfrm>
              <a:prstGeom prst="rect">
                <a:avLst/>
              </a:prstGeom>
              <a:blipFill>
                <a:blip r:embed="rId2"/>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49EF2AE8-0FB1-4D8C-B978-5CD102E1F3CD}"/>
              </a:ext>
            </a:extLst>
          </p:cNvPr>
          <p:cNvSpPr txBox="1"/>
          <p:nvPr/>
        </p:nvSpPr>
        <p:spPr>
          <a:xfrm>
            <a:off x="899592" y="3429000"/>
            <a:ext cx="5472608"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a:t>函数图像</a:t>
            </a:r>
            <a:r>
              <a:rPr lang="zh-CN" altLang="en-US" dirty="0"/>
              <a:t>：</a:t>
            </a:r>
          </a:p>
        </p:txBody>
      </p:sp>
      <p:pic>
        <p:nvPicPr>
          <p:cNvPr id="9" name="图片 8" descr="图片包含 屏幕截图&#10;&#10;已生成极高可信度的说明">
            <a:extLst>
              <a:ext uri="{FF2B5EF4-FFF2-40B4-BE49-F238E27FC236}">
                <a16:creationId xmlns:a16="http://schemas.microsoft.com/office/drawing/2014/main" id="{E58187C7-1AAA-4396-946E-61792F587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744" y="3515030"/>
            <a:ext cx="3096344" cy="1834420"/>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DA7EBD4-E896-40A1-AABF-AE134B530394}"/>
                  </a:ext>
                </a:extLst>
              </p:cNvPr>
              <p:cNvSpPr txBox="1"/>
              <p:nvPr/>
            </p:nvSpPr>
            <p:spPr>
              <a:xfrm>
                <a:off x="853244" y="5430787"/>
                <a:ext cx="8039236" cy="1200329"/>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t>Sigmoid</a:t>
                </a:r>
                <a:r>
                  <a:rPr lang="zh-CN" altLang="en-US" b="1" dirty="0"/>
                  <a:t>函数缺陷：</a:t>
                </a:r>
                <a:r>
                  <a:rPr lang="zh-CN" altLang="en-US" b="1" dirty="0">
                    <a:solidFill>
                      <a:srgbClr val="FF0000"/>
                    </a:solidFill>
                  </a:rPr>
                  <a:t>饱和性</a:t>
                </a:r>
                <a:r>
                  <a:rPr lang="zh-CN" altLang="en-US" b="1" dirty="0"/>
                  <a:t>。两侧导数逐渐趋近于</a:t>
                </a:r>
                <a:r>
                  <a:rPr lang="en-US" altLang="zh-CN" b="1" dirty="0"/>
                  <a:t>0</a:t>
                </a:r>
                <a:r>
                  <a:rPr lang="zh-CN" altLang="en-US" b="1" dirty="0"/>
                  <a:t>，即软饱和激活函数。具体原因是</a:t>
                </a:r>
                <a:r>
                  <a:rPr lang="en-US" altLang="zh-CN" b="1" dirty="0"/>
                  <a:t>sigmoid</a:t>
                </a:r>
                <a:r>
                  <a:rPr lang="zh-CN" altLang="en-US" b="1" dirty="0"/>
                  <a:t>向下传导的梯度包含了</a:t>
                </a:r>
                <a14:m>
                  <m:oMath xmlns:m="http://schemas.openxmlformats.org/officeDocument/2006/math">
                    <m:r>
                      <a:rPr lang="en-US" altLang="zh-CN" b="1" i="1" smtClean="0">
                        <a:latin typeface="Cambria Math" panose="02040503050406030204" pitchFamily="18" charset="0"/>
                      </a:rPr>
                      <m:t>𝒇</m:t>
                    </m:r>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zh-CN" altLang="en-US" b="1" i="1">
                        <a:latin typeface="Cambria Math" panose="02040503050406030204" pitchFamily="18" charset="0"/>
                      </a:rPr>
                      <m:t>因子</m:t>
                    </m:r>
                  </m:oMath>
                </a14:m>
                <a:r>
                  <a:rPr lang="zh-CN" altLang="en-US" b="1" dirty="0"/>
                  <a:t>，如果落入饱和区，</a:t>
                </a:r>
                <a:r>
                  <a:rPr lang="en-US" altLang="zh-CN" b="1" dirty="0"/>
                  <a:t> </a:t>
                </a:r>
                <a14:m>
                  <m:oMath xmlns:m="http://schemas.openxmlformats.org/officeDocument/2006/math">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oMath>
                </a14:m>
                <a:r>
                  <a:rPr lang="zh-CN" altLang="en-US" b="1" dirty="0"/>
                  <a:t>就会接近于</a:t>
                </a:r>
                <a:r>
                  <a:rPr lang="en-US" altLang="zh-CN" b="1" dirty="0"/>
                  <a:t>0</a:t>
                </a:r>
                <a:r>
                  <a:rPr lang="zh-CN" altLang="en-US" b="1" dirty="0"/>
                  <a:t>，导致向下传递的梯度也变得特别小，网络参数很难得到训练，即</a:t>
                </a:r>
                <a:r>
                  <a:rPr lang="zh-CN" altLang="en-US" b="1" dirty="0">
                    <a:solidFill>
                      <a:srgbClr val="FF0000"/>
                    </a:solidFill>
                  </a:rPr>
                  <a:t>梯度消失</a:t>
                </a:r>
                <a:r>
                  <a:rPr lang="zh-CN" altLang="en-US" b="1" dirty="0"/>
                  <a:t>现象。</a:t>
                </a:r>
              </a:p>
            </p:txBody>
          </p:sp>
        </mc:Choice>
        <mc:Fallback xmlns="">
          <p:sp>
            <p:nvSpPr>
              <p:cNvPr id="10" name="文本框 9">
                <a:extLst>
                  <a:ext uri="{FF2B5EF4-FFF2-40B4-BE49-F238E27FC236}">
                    <a16:creationId xmlns:a16="http://schemas.microsoft.com/office/drawing/2014/main" id="{BDA7EBD4-E896-40A1-AABF-AE134B530394}"/>
                  </a:ext>
                </a:extLst>
              </p:cNvPr>
              <p:cNvSpPr txBox="1">
                <a:spLocks noRot="1" noChangeAspect="1" noMove="1" noResize="1" noEditPoints="1" noAdjustHandles="1" noChangeArrowheads="1" noChangeShapeType="1" noTextEdit="1"/>
              </p:cNvSpPr>
              <p:nvPr/>
            </p:nvSpPr>
            <p:spPr>
              <a:xfrm>
                <a:off x="853244" y="5430787"/>
                <a:ext cx="8039236" cy="1200329"/>
              </a:xfrm>
              <a:prstGeom prst="rect">
                <a:avLst/>
              </a:prstGeom>
              <a:blipFill>
                <a:blip r:embed="rId4"/>
                <a:stretch>
                  <a:fillRect l="-531" t="-4061" r="-531" b="-60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383149"/>
      </p:ext>
    </p:extLst>
  </p:cSld>
  <p:clrMapOvr>
    <a:masterClrMapping/>
  </p:clrMapOvr>
  <p:transition>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D650419-97E2-4B84-B509-7EC62B71C360}"/>
              </a:ext>
            </a:extLst>
          </p:cNvPr>
          <p:cNvSpPr/>
          <p:nvPr/>
        </p:nvSpPr>
        <p:spPr>
          <a:xfrm>
            <a:off x="230832" y="1321306"/>
            <a:ext cx="8661648" cy="2913618"/>
          </a:xfrm>
          <a:prstGeom prst="rect">
            <a:avLst/>
          </a:prstGeom>
        </p:spPr>
        <p:txBody>
          <a:bodyPr wrap="square">
            <a:spAutoFit/>
          </a:bodyPr>
          <a:lstStyle/>
          <a:p>
            <a:pPr indent="304800" algn="just">
              <a:lnSpc>
                <a:spcPts val="2000"/>
              </a:lnSpc>
              <a:spcAft>
                <a:spcPts val="0"/>
              </a:spcAft>
            </a:pPr>
            <a:endParaRPr lang="en-US" altLang="zh-CN" b="1" kern="100" dirty="0">
              <a:latin typeface="Times New Roman" panose="02020603050405020304" pitchFamily="18" charset="0"/>
              <a:cs typeface="Times New Roman" panose="02020603050405020304" pitchFamily="18" charset="0"/>
            </a:endParaRPr>
          </a:p>
          <a:p>
            <a:pPr marL="285750" indent="-285750" algn="just">
              <a:lnSpc>
                <a:spcPts val="2000"/>
              </a:lnSpc>
              <a:spcAft>
                <a:spcPts val="0"/>
              </a:spcAft>
              <a:buFont typeface="Wingdings" panose="05000000000000000000" pitchFamily="2" charset="2"/>
              <a:buChar char="Ø"/>
            </a:pPr>
            <a:r>
              <a:rPr lang="en-US" altLang="zh-CN" sz="2400" b="1" kern="100" dirty="0">
                <a:solidFill>
                  <a:srgbClr val="00B0F0"/>
                </a:solidFill>
                <a:latin typeface="Times New Roman" panose="02020603050405020304" pitchFamily="18" charset="0"/>
                <a:cs typeface="Times New Roman" panose="02020603050405020304" pitchFamily="18" charset="0"/>
              </a:rPr>
              <a:t>DNN</a:t>
            </a:r>
            <a:r>
              <a:rPr lang="zh-CN" altLang="en-US" sz="2400" b="1" kern="100" dirty="0">
                <a:solidFill>
                  <a:srgbClr val="00B0F0"/>
                </a:solidFill>
                <a:latin typeface="Times New Roman" panose="02020603050405020304" pitchFamily="18" charset="0"/>
                <a:cs typeface="Times New Roman" panose="02020603050405020304" pitchFamily="18" charset="0"/>
              </a:rPr>
              <a:t>激活函数</a:t>
            </a:r>
            <a:r>
              <a:rPr lang="en-US" altLang="zh-CN" sz="2400" b="1" kern="100" dirty="0">
                <a:solidFill>
                  <a:srgbClr val="00B0F0"/>
                </a:solidFill>
                <a:latin typeface="Times New Roman" panose="02020603050405020304" pitchFamily="18" charset="0"/>
                <a:cs typeface="Times New Roman" panose="02020603050405020304" pitchFamily="18" charset="0"/>
              </a:rPr>
              <a:t>--</a:t>
            </a:r>
            <a:r>
              <a:rPr lang="en-US" altLang="zh-CN" sz="2400" b="1" kern="100" dirty="0" err="1">
                <a:solidFill>
                  <a:srgbClr val="00B0F0"/>
                </a:solidFill>
                <a:latin typeface="Times New Roman" panose="02020603050405020304" pitchFamily="18" charset="0"/>
                <a:cs typeface="Times New Roman" panose="02020603050405020304" pitchFamily="18" charset="0"/>
              </a:rPr>
              <a:t>softmax</a:t>
            </a:r>
            <a:endParaRPr lang="en-US" altLang="zh-CN" sz="2400" b="1" kern="100" dirty="0">
              <a:solidFill>
                <a:srgbClr val="00B0F0"/>
              </a:solidFill>
              <a:latin typeface="Times New Roman" panose="02020603050405020304" pitchFamily="18" charset="0"/>
              <a:cs typeface="Times New Roman" panose="02020603050405020304" pitchFamily="18" charset="0"/>
            </a:endParaRPr>
          </a:p>
          <a:p>
            <a:pPr marL="285750" indent="-285750" algn="just">
              <a:lnSpc>
                <a:spcPts val="2000"/>
              </a:lnSpc>
              <a:spcAft>
                <a:spcPts val="0"/>
              </a:spcAft>
              <a:buFont typeface="Wingdings" panose="05000000000000000000" pitchFamily="2" charset="2"/>
              <a:buChar char="Ø"/>
            </a:pPr>
            <a:endParaRPr lang="en-US" altLang="zh-CN" b="1" kern="100" dirty="0">
              <a:latin typeface="Times New Roman" panose="02020603050405020304" pitchFamily="18" charset="0"/>
              <a:cs typeface="Times New Roman" panose="02020603050405020304" pitchFamily="18" charset="0"/>
            </a:endParaRPr>
          </a:p>
          <a:p>
            <a:pPr marL="285750" indent="-285750" algn="just">
              <a:lnSpc>
                <a:spcPts val="2000"/>
              </a:lnSpc>
              <a:spcAft>
                <a:spcPts val="0"/>
              </a:spcAft>
              <a:buFont typeface="Wingdings" panose="05000000000000000000" pitchFamily="2" charset="2"/>
              <a:buChar char="Ø"/>
            </a:pPr>
            <a:endParaRPr lang="en-US" altLang="zh-CN" b="1" kern="100" dirty="0">
              <a:latin typeface="Times New Roman" panose="02020603050405020304" pitchFamily="18" charset="0"/>
              <a:cs typeface="Times New Roman" panose="02020603050405020304" pitchFamily="18" charset="0"/>
            </a:endParaRPr>
          </a:p>
          <a:p>
            <a:pPr indent="304800" algn="just">
              <a:lnSpc>
                <a:spcPts val="2000"/>
              </a:lnSpc>
              <a:spcAft>
                <a:spcPts val="0"/>
              </a:spcAft>
            </a:pPr>
            <a:r>
              <a:rPr lang="en-US" altLang="zh-CN" b="1" kern="100" dirty="0">
                <a:latin typeface="Times New Roman" panose="02020603050405020304" pitchFamily="18" charset="0"/>
                <a:cs typeface="Times New Roman" panose="02020603050405020304" pitchFamily="18" charset="0"/>
              </a:rPr>
              <a:t>DNN</a:t>
            </a:r>
            <a:r>
              <a:rPr lang="zh-CN" altLang="zh-CN" b="1" kern="100" dirty="0">
                <a:latin typeface="Times New Roman" panose="02020603050405020304" pitchFamily="18" charset="0"/>
                <a:cs typeface="Times New Roman" panose="02020603050405020304" pitchFamily="18" charset="0"/>
              </a:rPr>
              <a:t>分类模型要求是</a:t>
            </a:r>
            <a:r>
              <a:rPr lang="zh-CN" altLang="zh-CN" b="1" kern="100" dirty="0">
                <a:solidFill>
                  <a:srgbClr val="FF0000"/>
                </a:solidFill>
                <a:latin typeface="Times New Roman" panose="02020603050405020304" pitchFamily="18" charset="0"/>
                <a:cs typeface="Times New Roman" panose="02020603050405020304" pitchFamily="18" charset="0"/>
              </a:rPr>
              <a:t>输出层神经元输出的值在</a:t>
            </a:r>
            <a:r>
              <a:rPr lang="en-US" altLang="zh-CN" b="1" kern="100" dirty="0">
                <a:solidFill>
                  <a:srgbClr val="FF0000"/>
                </a:solidFill>
                <a:latin typeface="Times New Roman" panose="02020603050405020304" pitchFamily="18" charset="0"/>
                <a:cs typeface="Times New Roman" panose="02020603050405020304" pitchFamily="18" charset="0"/>
              </a:rPr>
              <a:t>0</a:t>
            </a:r>
            <a:r>
              <a:rPr lang="zh-CN" altLang="zh-CN" b="1" kern="100" dirty="0">
                <a:solidFill>
                  <a:srgbClr val="FF0000"/>
                </a:solidFill>
                <a:latin typeface="Times New Roman" panose="02020603050405020304" pitchFamily="18" charset="0"/>
                <a:cs typeface="Times New Roman" panose="02020603050405020304" pitchFamily="18" charset="0"/>
              </a:rPr>
              <a:t>到</a:t>
            </a:r>
            <a:r>
              <a:rPr lang="en-US" altLang="zh-CN" b="1" kern="100" dirty="0">
                <a:solidFill>
                  <a:srgbClr val="FF0000"/>
                </a:solidFill>
                <a:latin typeface="Times New Roman" panose="02020603050405020304" pitchFamily="18" charset="0"/>
                <a:cs typeface="Times New Roman" panose="02020603050405020304" pitchFamily="18" charset="0"/>
              </a:rPr>
              <a:t>1</a:t>
            </a:r>
            <a:r>
              <a:rPr lang="zh-CN" altLang="zh-CN" b="1" kern="100" dirty="0">
                <a:solidFill>
                  <a:srgbClr val="FF0000"/>
                </a:solidFill>
                <a:latin typeface="Times New Roman" panose="02020603050405020304" pitchFamily="18" charset="0"/>
                <a:cs typeface="Times New Roman" panose="02020603050405020304" pitchFamily="18" charset="0"/>
              </a:rPr>
              <a:t>之间，同时所有输出值之和为</a:t>
            </a:r>
            <a:r>
              <a:rPr lang="en-US" altLang="zh-CN" b="1" kern="100" dirty="0">
                <a:solidFill>
                  <a:srgbClr val="FF0000"/>
                </a:solidFill>
                <a:latin typeface="Times New Roman" panose="02020603050405020304" pitchFamily="18" charset="0"/>
                <a:cs typeface="Times New Roman" panose="02020603050405020304" pitchFamily="18" charset="0"/>
              </a:rPr>
              <a:t>1</a:t>
            </a:r>
            <a:r>
              <a:rPr lang="zh-CN" altLang="zh-CN" b="1" kern="100" dirty="0">
                <a:latin typeface="Times New Roman" panose="02020603050405020304" pitchFamily="18" charset="0"/>
                <a:cs typeface="Times New Roman" panose="02020603050405020304" pitchFamily="18" charset="0"/>
              </a:rPr>
              <a:t>。现有的普通</a:t>
            </a:r>
            <a:r>
              <a:rPr lang="en-US" altLang="zh-CN" b="1" kern="100" dirty="0">
                <a:latin typeface="Times New Roman" panose="02020603050405020304" pitchFamily="18" charset="0"/>
                <a:cs typeface="Times New Roman" panose="02020603050405020304" pitchFamily="18" charset="0"/>
              </a:rPr>
              <a:t>DNN</a:t>
            </a:r>
            <a:r>
              <a:rPr lang="zh-CN" altLang="zh-CN" b="1" kern="100" dirty="0">
                <a:latin typeface="Times New Roman" panose="02020603050405020304" pitchFamily="18" charset="0"/>
                <a:cs typeface="Times New Roman" panose="02020603050405020304" pitchFamily="18" charset="0"/>
              </a:rPr>
              <a:t>是无法满足这个要求的。</a:t>
            </a:r>
            <a:r>
              <a:rPr lang="zh-CN" altLang="en-US" b="1" kern="100" dirty="0">
                <a:latin typeface="Times New Roman" panose="02020603050405020304" pitchFamily="18" charset="0"/>
                <a:cs typeface="Times New Roman" panose="02020603050405020304" pitchFamily="18" charset="0"/>
              </a:rPr>
              <a:t>不过</a:t>
            </a:r>
            <a:r>
              <a:rPr lang="zh-CN" altLang="zh-CN" b="1" kern="100" dirty="0">
                <a:latin typeface="Times New Roman" panose="02020603050405020304" pitchFamily="18" charset="0"/>
                <a:cs typeface="Times New Roman" panose="02020603050405020304" pitchFamily="18" charset="0"/>
              </a:rPr>
              <a:t>只要对现有全连接</a:t>
            </a:r>
            <a:r>
              <a:rPr lang="en-US" altLang="zh-CN" b="1" kern="100" dirty="0">
                <a:latin typeface="Times New Roman" panose="02020603050405020304" pitchFamily="18" charset="0"/>
                <a:cs typeface="Times New Roman" panose="02020603050405020304" pitchFamily="18" charset="0"/>
              </a:rPr>
              <a:t>DNN</a:t>
            </a:r>
            <a:r>
              <a:rPr lang="zh-CN" altLang="zh-CN" b="1" kern="100" dirty="0">
                <a:latin typeface="Times New Roman" panose="02020603050405020304" pitchFamily="18" charset="0"/>
                <a:cs typeface="Times New Roman" panose="02020603050405020304" pitchFamily="18" charset="0"/>
              </a:rPr>
              <a:t>稍作改良，即可用于解决分类问题。</a:t>
            </a:r>
            <a:endParaRPr lang="en-US" altLang="zh-CN" b="1" kern="100" dirty="0">
              <a:latin typeface="Times New Roman" panose="02020603050405020304" pitchFamily="18" charset="0"/>
              <a:cs typeface="Times New Roman" panose="02020603050405020304" pitchFamily="18" charset="0"/>
            </a:endParaRPr>
          </a:p>
          <a:p>
            <a:pPr indent="304800" algn="just">
              <a:lnSpc>
                <a:spcPts val="2000"/>
              </a:lnSpc>
              <a:spcAft>
                <a:spcPts val="0"/>
              </a:spcAft>
            </a:pPr>
            <a:endParaRPr lang="en-US" altLang="zh-CN" b="1" kern="100" dirty="0">
              <a:latin typeface="Times New Roman" panose="02020603050405020304" pitchFamily="18" charset="0"/>
              <a:cs typeface="Times New Roman" panose="02020603050405020304" pitchFamily="18" charset="0"/>
            </a:endParaRPr>
          </a:p>
          <a:p>
            <a:pPr indent="304800" algn="just">
              <a:lnSpc>
                <a:spcPts val="2000"/>
              </a:lnSpc>
              <a:spcAft>
                <a:spcPts val="0"/>
              </a:spcAft>
            </a:pPr>
            <a:endParaRPr lang="en-US" altLang="zh-CN" b="1" kern="100" dirty="0">
              <a:latin typeface="Times New Roman" panose="02020603050405020304" pitchFamily="18" charset="0"/>
              <a:cs typeface="Times New Roman" panose="02020603050405020304" pitchFamily="18" charset="0"/>
            </a:endParaRPr>
          </a:p>
          <a:p>
            <a:pPr indent="304800" algn="just">
              <a:lnSpc>
                <a:spcPts val="2000"/>
              </a:lnSpc>
              <a:spcAft>
                <a:spcPts val="0"/>
              </a:spcAft>
            </a:pPr>
            <a:endParaRPr lang="en-US" altLang="zh-CN" b="1" kern="100" dirty="0">
              <a:latin typeface="Times New Roman" panose="02020603050405020304" pitchFamily="18" charset="0"/>
              <a:cs typeface="Times New Roman" panose="02020603050405020304" pitchFamily="18" charset="0"/>
            </a:endParaRPr>
          </a:p>
          <a:p>
            <a:pPr marL="285750" indent="-285750" algn="just">
              <a:lnSpc>
                <a:spcPts val="2000"/>
              </a:lnSpc>
              <a:spcAft>
                <a:spcPts val="0"/>
              </a:spcAft>
              <a:buFont typeface="Wingdings" panose="05000000000000000000" pitchFamily="2" charset="2"/>
              <a:buChar char="Ø"/>
            </a:pPr>
            <a:r>
              <a:rPr lang="zh-CN" altLang="zh-CN" b="1" kern="100" dirty="0">
                <a:latin typeface="Times New Roman" panose="02020603050405020304" pitchFamily="18" charset="0"/>
                <a:cs typeface="Times New Roman" panose="02020603050405020304" pitchFamily="18" charset="0"/>
              </a:rPr>
              <a:t>在现有的</a:t>
            </a:r>
            <a:r>
              <a:rPr lang="en-US" altLang="zh-CN" b="1" kern="100" dirty="0">
                <a:latin typeface="Times New Roman" panose="02020603050405020304" pitchFamily="18" charset="0"/>
                <a:cs typeface="Times New Roman" panose="02020603050405020304" pitchFamily="18" charset="0"/>
              </a:rPr>
              <a:t>DNN</a:t>
            </a:r>
            <a:r>
              <a:rPr lang="zh-CN" altLang="zh-CN" b="1" kern="100" dirty="0">
                <a:latin typeface="Times New Roman" panose="02020603050405020304" pitchFamily="18" charset="0"/>
                <a:cs typeface="Times New Roman" panose="02020603050405020304" pitchFamily="18" charset="0"/>
              </a:rPr>
              <a:t>模型中，可以将输出层第</a:t>
            </a:r>
            <a:r>
              <a:rPr lang="en-US" altLang="zh-CN" b="1" kern="100" dirty="0" err="1">
                <a:latin typeface="Times New Roman" panose="02020603050405020304" pitchFamily="18" charset="0"/>
                <a:cs typeface="Times New Roman" panose="02020603050405020304" pitchFamily="18" charset="0"/>
              </a:rPr>
              <a:t>i</a:t>
            </a:r>
            <a:r>
              <a:rPr lang="zh-CN" altLang="zh-CN" b="1" kern="100" dirty="0">
                <a:latin typeface="Times New Roman" panose="02020603050405020304" pitchFamily="18" charset="0"/>
                <a:cs typeface="Times New Roman" panose="02020603050405020304" pitchFamily="18" charset="0"/>
              </a:rPr>
              <a:t>个神经元的激活函数定义为如下式</a:t>
            </a:r>
            <a:endParaRPr lang="zh-CN" altLang="zh-CN" b="1" kern="100" dirty="0">
              <a:latin typeface="Calibri" panose="020F0502020204030204" pitchFamily="34" charset="0"/>
              <a:cs typeface="Times New Roman" panose="02020603050405020304" pitchFamily="18" charset="0"/>
            </a:endParaRPr>
          </a:p>
        </p:txBody>
      </p:sp>
      <p:pic>
        <p:nvPicPr>
          <p:cNvPr id="4" name="图片 3">
            <a:extLst>
              <a:ext uri="{FF2B5EF4-FFF2-40B4-BE49-F238E27FC236}">
                <a16:creationId xmlns:a16="http://schemas.microsoft.com/office/drawing/2014/main" id="{6F7A4652-A31F-4C3F-A6C3-95CC502902D4}"/>
              </a:ext>
            </a:extLst>
          </p:cNvPr>
          <p:cNvPicPr/>
          <p:nvPr/>
        </p:nvPicPr>
        <p:blipFill>
          <a:blip r:embed="rId2"/>
          <a:stretch>
            <a:fillRect/>
          </a:stretch>
        </p:blipFill>
        <p:spPr>
          <a:xfrm>
            <a:off x="3347864" y="4501962"/>
            <a:ext cx="1409680" cy="1234387"/>
          </a:xfrm>
          <a:prstGeom prst="rect">
            <a:avLst/>
          </a:prstGeom>
          <a:noFill/>
          <a:ln w="9525">
            <a:noFill/>
          </a:ln>
        </p:spPr>
      </p:pic>
      <p:sp>
        <p:nvSpPr>
          <p:cNvPr id="11" name="标题 1">
            <a:extLst>
              <a:ext uri="{FF2B5EF4-FFF2-40B4-BE49-F238E27FC236}">
                <a16:creationId xmlns:a16="http://schemas.microsoft.com/office/drawing/2014/main" id="{68F118CA-E596-4EB7-A90D-2B2D0B3BD52F}"/>
              </a:ext>
            </a:extLst>
          </p:cNvPr>
          <p:cNvSpPr>
            <a:spLocks noGrp="1" noChangeArrowheads="1"/>
          </p:cNvSpPr>
          <p:nvPr>
            <p:ph type="title"/>
          </p:nvPr>
        </p:nvSpPr>
        <p:spPr>
          <a:xfrm>
            <a:off x="446856" y="529431"/>
            <a:ext cx="8229600" cy="595313"/>
          </a:xfrm>
        </p:spPr>
        <p:txBody>
          <a:bodyPr/>
          <a:lstStyle/>
          <a:p>
            <a:r>
              <a:rPr lang="en-US" altLang="zh-CN" sz="3200" b="1" dirty="0">
                <a:effectLst>
                  <a:outerShdw blurRad="38100" dist="38100" dir="2700000" algn="tl">
                    <a:srgbClr val="000000">
                      <a:alpha val="43137"/>
                    </a:srgbClr>
                  </a:outerShdw>
                </a:effectLst>
                <a:latin typeface="+mj-ea"/>
              </a:rPr>
              <a:t>9.3.3</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DNN</a:t>
            </a:r>
            <a:r>
              <a:rPr lang="zh-CN" altLang="en-US" sz="3200" b="1" dirty="0">
                <a:effectLst>
                  <a:outerShdw blurRad="38100" dist="38100" dir="2700000" algn="tl">
                    <a:srgbClr val="000000">
                      <a:alpha val="43137"/>
                    </a:srgbClr>
                  </a:outerShdw>
                </a:effectLst>
                <a:latin typeface="+mj-ea"/>
              </a:rPr>
              <a:t>激活函数选择</a:t>
            </a:r>
          </a:p>
        </p:txBody>
      </p:sp>
    </p:spTree>
    <p:extLst>
      <p:ext uri="{BB962C8B-B14F-4D97-AF65-F5344CB8AC3E}">
        <p14:creationId xmlns:p14="http://schemas.microsoft.com/office/powerpoint/2010/main" val="512366985"/>
      </p:ext>
    </p:extLst>
  </p:cSld>
  <p:clrMapOvr>
    <a:masterClrMapping/>
  </p:clrMapOvr>
  <p:transition>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BD652EE8-0E9D-4BA5-8F70-DBCCE48CC7A9}"/>
                  </a:ext>
                </a:extLst>
              </p:cNvPr>
              <p:cNvSpPr/>
              <p:nvPr/>
            </p:nvSpPr>
            <p:spPr>
              <a:xfrm>
                <a:off x="179512" y="1268760"/>
                <a:ext cx="8373616" cy="2760820"/>
              </a:xfrm>
              <a:prstGeom prst="rect">
                <a:avLst/>
              </a:prstGeom>
            </p:spPr>
            <p:txBody>
              <a:bodyPr wrap="square">
                <a:spAutoFit/>
              </a:bodyPr>
              <a:lstStyle/>
              <a:p>
                <a:pPr marL="285750" indent="-285750" algn="just">
                  <a:spcAft>
                    <a:spcPts val="0"/>
                  </a:spcAft>
                  <a:buFont typeface="Wingdings" panose="05000000000000000000" pitchFamily="2" charset="2"/>
                  <a:buChar char="Ø"/>
                </a:pPr>
                <a:r>
                  <a:rPr lang="en-US" altLang="zh-CN" sz="2400" b="1" kern="100" dirty="0">
                    <a:solidFill>
                      <a:srgbClr val="00B0F0"/>
                    </a:solidFill>
                    <a:latin typeface="Times New Roman" panose="02020603050405020304" pitchFamily="18" charset="0"/>
                    <a:cs typeface="Times New Roman" panose="02020603050405020304" pitchFamily="18" charset="0"/>
                  </a:rPr>
                  <a:t>DNN</a:t>
                </a:r>
                <a:r>
                  <a:rPr lang="zh-CN" altLang="en-US" sz="2400" b="1" kern="100" dirty="0">
                    <a:solidFill>
                      <a:srgbClr val="00B0F0"/>
                    </a:solidFill>
                    <a:latin typeface="Times New Roman" panose="02020603050405020304" pitchFamily="18" charset="0"/>
                    <a:cs typeface="Times New Roman" panose="02020603050405020304" pitchFamily="18" charset="0"/>
                  </a:rPr>
                  <a:t>激活函数</a:t>
                </a:r>
                <a:r>
                  <a:rPr lang="en-US" altLang="zh-CN" sz="2400" b="1" kern="100" dirty="0">
                    <a:solidFill>
                      <a:srgbClr val="00B0F0"/>
                    </a:solidFill>
                    <a:latin typeface="Times New Roman" panose="02020603050405020304" pitchFamily="18" charset="0"/>
                    <a:cs typeface="Times New Roman" panose="02020603050405020304" pitchFamily="18" charset="0"/>
                  </a:rPr>
                  <a:t>--</a:t>
                </a:r>
                <a:r>
                  <a:rPr lang="en-US" altLang="zh-CN" sz="2400" b="1" kern="100" dirty="0" err="1">
                    <a:solidFill>
                      <a:srgbClr val="00B0F0"/>
                    </a:solidFill>
                    <a:latin typeface="Times New Roman" panose="02020603050405020304" pitchFamily="18" charset="0"/>
                    <a:cs typeface="Times New Roman" panose="02020603050405020304" pitchFamily="18" charset="0"/>
                  </a:rPr>
                  <a:t>softmax</a:t>
                </a:r>
                <a:endParaRPr lang="en-US" altLang="zh-CN" sz="2400" b="1" kern="100" dirty="0">
                  <a:solidFill>
                    <a:srgbClr val="00B0F0"/>
                  </a:solidFill>
                  <a:latin typeface="Times New Roman" panose="02020603050405020304" pitchFamily="18" charset="0"/>
                  <a:cs typeface="Times New Roman" panose="02020603050405020304" pitchFamily="18" charset="0"/>
                </a:endParaRPr>
              </a:p>
              <a:p>
                <a:pPr marL="285750" indent="-285750" algn="just">
                  <a:spcAft>
                    <a:spcPts val="0"/>
                  </a:spcAft>
                  <a:buFont typeface="Wingdings" panose="05000000000000000000" pitchFamily="2" charset="2"/>
                  <a:buChar char="Ø"/>
                </a:pPr>
                <a:endParaRPr lang="en-US" altLang="zh-CN" sz="2000" b="1" kern="100" dirty="0">
                  <a:latin typeface="Times New Roman" panose="02020603050405020304" pitchFamily="18" charset="0"/>
                  <a:cs typeface="Times New Roman" panose="02020603050405020304" pitchFamily="18" charset="0"/>
                </a:endParaRPr>
              </a:p>
              <a:p>
                <a:pPr marL="285750" indent="-285750" algn="just">
                  <a:spcAft>
                    <a:spcPts val="0"/>
                  </a:spcAft>
                  <a:buFont typeface="Wingdings" panose="05000000000000000000" pitchFamily="2" charset="2"/>
                  <a:buChar char="Ø"/>
                </a:pPr>
                <a:endParaRPr lang="en-US" altLang="zh-CN" sz="2000" b="1" kern="100" dirty="0">
                  <a:latin typeface="Times New Roman" panose="02020603050405020304" pitchFamily="18" charset="0"/>
                  <a:cs typeface="Times New Roman" panose="02020603050405020304" pitchFamily="18" charset="0"/>
                </a:endParaRPr>
              </a:p>
              <a:p>
                <a:pPr algn="just">
                  <a:spcAft>
                    <a:spcPts val="0"/>
                  </a:spcAft>
                </a:pPr>
                <a:r>
                  <a:rPr lang="en-US" altLang="zh-CN" sz="2000" b="1" kern="100" dirty="0">
                    <a:latin typeface="Times New Roman" panose="02020603050405020304" pitchFamily="18" charset="0"/>
                    <a:cs typeface="Times New Roman" panose="02020603050405020304" pitchFamily="18" charset="0"/>
                  </a:rPr>
                  <a:t>        </a:t>
                </a:r>
                <a:r>
                  <a:rPr lang="zh-CN" altLang="zh-CN" sz="2000" b="1" kern="100" dirty="0">
                    <a:latin typeface="Times New Roman" panose="02020603050405020304" pitchFamily="18" charset="0"/>
                    <a:cs typeface="Times New Roman" panose="02020603050405020304" pitchFamily="18" charset="0"/>
                  </a:rPr>
                  <a:t>其中，</a:t>
                </a:r>
                <a14:m>
                  <m:oMath xmlns:m="http://schemas.openxmlformats.org/officeDocument/2006/math">
                    <m:sSub>
                      <m:sSubPr>
                        <m:ctrlPr>
                          <a:rPr lang="zh-CN" altLang="zh-CN" sz="2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kern="100">
                            <a:latin typeface="Cambria Math" panose="02040503050406030204" pitchFamily="18" charset="0"/>
                            <a:cs typeface="Times New Roman" panose="02020603050405020304" pitchFamily="18" charset="0"/>
                          </a:rPr>
                          <m:t>𝒏</m:t>
                        </m:r>
                      </m:e>
                      <m:sub>
                        <m:r>
                          <a:rPr lang="en-US" altLang="zh-CN" sz="2000" b="1" i="1" kern="100">
                            <a:latin typeface="Cambria Math" panose="02040503050406030204" pitchFamily="18" charset="0"/>
                            <a:cs typeface="Times New Roman" panose="02020603050405020304" pitchFamily="18" charset="0"/>
                          </a:rPr>
                          <m:t>𝑳</m:t>
                        </m:r>
                      </m:sub>
                    </m:sSub>
                  </m:oMath>
                </a14:m>
                <a:r>
                  <a:rPr lang="zh-CN" altLang="zh-CN" sz="2000" b="1" kern="100" dirty="0">
                    <a:latin typeface="Times New Roman" panose="02020603050405020304" pitchFamily="18" charset="0"/>
                    <a:cs typeface="Times New Roman" panose="02020603050405020304" pitchFamily="18" charset="0"/>
                  </a:rPr>
                  <a:t>是输出层第</a:t>
                </a:r>
                <a:r>
                  <a:rPr lang="en-US" altLang="zh-CN" sz="2000" b="1" kern="100" dirty="0">
                    <a:latin typeface="Times New Roman" panose="02020603050405020304" pitchFamily="18" charset="0"/>
                    <a:cs typeface="Times New Roman" panose="02020603050405020304" pitchFamily="18" charset="0"/>
                  </a:rPr>
                  <a:t>L</a:t>
                </a:r>
                <a:r>
                  <a:rPr lang="zh-CN" altLang="zh-CN" sz="2000" b="1" kern="100" dirty="0">
                    <a:latin typeface="Times New Roman" panose="02020603050405020304" pitchFamily="18" charset="0"/>
                    <a:cs typeface="Times New Roman" panose="02020603050405020304" pitchFamily="18" charset="0"/>
                  </a:rPr>
                  <a:t>层的神经元个数，或者是分类问题的类别数。很容易看出，所有的</a:t>
                </a:r>
                <a14:m>
                  <m:oMath xmlns:m="http://schemas.openxmlformats.org/officeDocument/2006/math">
                    <m:sSubSup>
                      <m:sSubSupPr>
                        <m:ctrlPr>
                          <a:rPr lang="zh-CN" altLang="zh-CN" sz="2000" b="1"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latin typeface="Cambria Math" panose="02040503050406030204" pitchFamily="18" charset="0"/>
                            <a:cs typeface="Times New Roman" panose="02020603050405020304" pitchFamily="18" charset="0"/>
                          </a:rPr>
                          <m:t>𝒂</m:t>
                        </m:r>
                      </m:e>
                      <m:sub>
                        <m:r>
                          <a:rPr lang="en-US" altLang="zh-CN" sz="2000" b="1" i="1" kern="100">
                            <a:latin typeface="Cambria Math" panose="02040503050406030204" pitchFamily="18" charset="0"/>
                            <a:cs typeface="Times New Roman" panose="02020603050405020304" pitchFamily="18" charset="0"/>
                          </a:rPr>
                          <m:t>𝒊</m:t>
                        </m:r>
                      </m:sub>
                      <m:sup>
                        <m:r>
                          <a:rPr lang="en-US" altLang="zh-CN" sz="2000" b="1" i="1" kern="100">
                            <a:latin typeface="Cambria Math" panose="02040503050406030204" pitchFamily="18" charset="0"/>
                            <a:cs typeface="Times New Roman" panose="02020603050405020304" pitchFamily="18" charset="0"/>
                          </a:rPr>
                          <m:t>𝒍</m:t>
                        </m:r>
                      </m:sup>
                    </m:sSubSup>
                  </m:oMath>
                </a14:m>
                <a:r>
                  <a:rPr lang="zh-CN" altLang="zh-CN" sz="2000" b="1" kern="100" dirty="0">
                    <a:latin typeface="Times New Roman" panose="02020603050405020304" pitchFamily="18" charset="0"/>
                    <a:cs typeface="Times New Roman" panose="02020603050405020304" pitchFamily="18" charset="0"/>
                  </a:rPr>
                  <a:t>都是在</a:t>
                </a:r>
                <a:r>
                  <a:rPr lang="en-US" altLang="zh-CN" sz="2000" b="1" kern="100" dirty="0">
                    <a:latin typeface="Times New Roman" panose="02020603050405020304" pitchFamily="18" charset="0"/>
                    <a:cs typeface="Times New Roman" panose="02020603050405020304" pitchFamily="18" charset="0"/>
                  </a:rPr>
                  <a:t>(0,1)</a:t>
                </a:r>
                <a:r>
                  <a:rPr lang="zh-CN" altLang="zh-CN" sz="2000" b="1" kern="100" dirty="0">
                    <a:latin typeface="Times New Roman" panose="02020603050405020304" pitchFamily="18" charset="0"/>
                    <a:cs typeface="Times New Roman" panose="02020603050405020304" pitchFamily="18" charset="0"/>
                  </a:rPr>
                  <a:t>之间的数字，而</a:t>
                </a:r>
                <a14:m>
                  <m:oMath xmlns:m="http://schemas.openxmlformats.org/officeDocument/2006/math">
                    <m:nary>
                      <m:naryPr>
                        <m:chr m:val="∑"/>
                        <m:limLoc m:val="undOvr"/>
                        <m:ctrlPr>
                          <a:rPr lang="zh-CN" altLang="zh-CN" sz="2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000" b="1" i="1" kern="100">
                            <a:latin typeface="Cambria Math" panose="02040503050406030204" pitchFamily="18" charset="0"/>
                            <a:cs typeface="Times New Roman" panose="02020603050405020304" pitchFamily="18" charset="0"/>
                          </a:rPr>
                          <m:t>𝒋</m:t>
                        </m:r>
                        <m:r>
                          <a:rPr lang="en-US" altLang="zh-CN" sz="2000" b="1" i="1" kern="100">
                            <a:latin typeface="Cambria Math" panose="02040503050406030204" pitchFamily="18" charset="0"/>
                            <a:cs typeface="Times New Roman" panose="02020603050405020304" pitchFamily="18" charset="0"/>
                          </a:rPr>
                          <m:t>−</m:t>
                        </m:r>
                        <m:r>
                          <a:rPr lang="en-US" altLang="zh-CN" sz="2000" b="1" i="1" kern="100">
                            <a:latin typeface="Cambria Math" panose="02040503050406030204" pitchFamily="18" charset="0"/>
                            <a:cs typeface="Times New Roman" panose="02020603050405020304" pitchFamily="18" charset="0"/>
                          </a:rPr>
                          <m:t>𝟏</m:t>
                        </m:r>
                      </m:sub>
                      <m:sup>
                        <m:sSup>
                          <m:sSupPr>
                            <m:ctrlPr>
                              <a:rPr lang="zh-CN" altLang="zh-CN" sz="2000" b="1"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kern="100">
                                <a:latin typeface="Cambria Math" panose="02040503050406030204" pitchFamily="18" charset="0"/>
                                <a:cs typeface="Times New Roman" panose="02020603050405020304" pitchFamily="18" charset="0"/>
                              </a:rPr>
                              <m:t>𝒏</m:t>
                            </m:r>
                          </m:e>
                          <m:sup>
                            <m:r>
                              <a:rPr lang="en-US" altLang="zh-CN" sz="2000" b="1" i="1" kern="100">
                                <a:latin typeface="Cambria Math" panose="02040503050406030204" pitchFamily="18" charset="0"/>
                                <a:cs typeface="Times New Roman" panose="02020603050405020304" pitchFamily="18" charset="0"/>
                              </a:rPr>
                              <m:t>𝑳</m:t>
                            </m:r>
                          </m:sup>
                        </m:sSup>
                      </m:sup>
                      <m:e>
                        <m:sSup>
                          <m:sSupPr>
                            <m:ctrlPr>
                              <a:rPr lang="zh-CN" altLang="zh-CN" sz="2000" b="1"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kern="100">
                                <a:latin typeface="Cambria Math" panose="02040503050406030204" pitchFamily="18" charset="0"/>
                                <a:cs typeface="Times New Roman" panose="02020603050405020304" pitchFamily="18" charset="0"/>
                              </a:rPr>
                              <m:t>𝒆</m:t>
                            </m:r>
                          </m:e>
                          <m:sup>
                            <m:sSubSup>
                              <m:sSubSupPr>
                                <m:ctrlPr>
                                  <a:rPr lang="zh-CN" altLang="zh-CN" sz="2000" b="1"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latin typeface="Cambria Math" panose="02040503050406030204" pitchFamily="18" charset="0"/>
                                    <a:cs typeface="Times New Roman" panose="02020603050405020304" pitchFamily="18" charset="0"/>
                                  </a:rPr>
                                  <m:t>𝒛</m:t>
                                </m:r>
                              </m:e>
                              <m:sub>
                                <m:r>
                                  <a:rPr lang="en-US" altLang="zh-CN" sz="2000" b="1" i="1" kern="100">
                                    <a:latin typeface="Cambria Math" panose="02040503050406030204" pitchFamily="18" charset="0"/>
                                    <a:cs typeface="Times New Roman" panose="02020603050405020304" pitchFamily="18" charset="0"/>
                                  </a:rPr>
                                  <m:t>𝒊</m:t>
                                </m:r>
                              </m:sub>
                              <m:sup>
                                <m:r>
                                  <a:rPr lang="en-US" altLang="zh-CN" sz="2000" b="1" i="1" kern="100">
                                    <a:latin typeface="Cambria Math" panose="02040503050406030204" pitchFamily="18" charset="0"/>
                                    <a:cs typeface="Times New Roman" panose="02020603050405020304" pitchFamily="18" charset="0"/>
                                  </a:rPr>
                                  <m:t>𝒍</m:t>
                                </m:r>
                              </m:sup>
                            </m:sSubSup>
                          </m:sup>
                        </m:sSup>
                      </m:e>
                    </m:nary>
                  </m:oMath>
                </a14:m>
                <a:r>
                  <a:rPr lang="zh-CN" altLang="zh-CN" sz="2000" b="1" kern="100" dirty="0">
                    <a:latin typeface="Times New Roman" panose="02020603050405020304" pitchFamily="18" charset="0"/>
                    <a:cs typeface="Times New Roman" panose="02020603050405020304" pitchFamily="18" charset="0"/>
                  </a:rPr>
                  <a:t>作为归一化因子保证了所有的</a:t>
                </a:r>
                <a14:m>
                  <m:oMath xmlns:m="http://schemas.openxmlformats.org/officeDocument/2006/math">
                    <m:sSubSup>
                      <m:sSubSupPr>
                        <m:ctrlPr>
                          <a:rPr lang="zh-CN" altLang="zh-CN" sz="2000" b="1"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latin typeface="Cambria Math" panose="02040503050406030204" pitchFamily="18" charset="0"/>
                            <a:cs typeface="Times New Roman" panose="02020603050405020304" pitchFamily="18" charset="0"/>
                          </a:rPr>
                          <m:t>𝒂</m:t>
                        </m:r>
                      </m:e>
                      <m:sub>
                        <m:r>
                          <a:rPr lang="en-US" altLang="zh-CN" sz="2000" b="1" i="1" kern="100">
                            <a:latin typeface="Cambria Math" panose="02040503050406030204" pitchFamily="18" charset="0"/>
                            <a:cs typeface="Times New Roman" panose="02020603050405020304" pitchFamily="18" charset="0"/>
                          </a:rPr>
                          <m:t>𝒊</m:t>
                        </m:r>
                      </m:sub>
                      <m:sup>
                        <m:r>
                          <a:rPr lang="en-US" altLang="zh-CN" sz="2000" b="1" i="1" kern="100">
                            <a:latin typeface="Cambria Math" panose="02040503050406030204" pitchFamily="18" charset="0"/>
                            <a:cs typeface="Times New Roman" panose="02020603050405020304" pitchFamily="18" charset="0"/>
                          </a:rPr>
                          <m:t>𝒍</m:t>
                        </m:r>
                      </m:sup>
                    </m:sSubSup>
                  </m:oMath>
                </a14:m>
                <a:r>
                  <a:rPr lang="zh-CN" altLang="zh-CN" sz="2000" b="1" kern="100" dirty="0">
                    <a:latin typeface="Times New Roman" panose="02020603050405020304" pitchFamily="18" charset="0"/>
                    <a:cs typeface="Times New Roman" panose="02020603050405020304" pitchFamily="18" charset="0"/>
                  </a:rPr>
                  <a:t>之和为</a:t>
                </a:r>
                <a:r>
                  <a:rPr lang="en-US" altLang="zh-CN" sz="2000" b="1" kern="100" dirty="0">
                    <a:latin typeface="Times New Roman" panose="02020603050405020304" pitchFamily="18" charset="0"/>
                    <a:cs typeface="Times New Roman" panose="02020603050405020304" pitchFamily="18" charset="0"/>
                  </a:rPr>
                  <a:t>1</a:t>
                </a:r>
                <a:r>
                  <a:rPr lang="zh-CN" altLang="zh-CN" sz="2000" b="1" kern="100" dirty="0">
                    <a:latin typeface="Times New Roman" panose="02020603050405020304" pitchFamily="18" charset="0"/>
                    <a:cs typeface="Times New Roman" panose="02020603050405020304" pitchFamily="18" charset="0"/>
                  </a:rPr>
                  <a:t>。这个激活函数就是的</a:t>
                </a:r>
                <a:r>
                  <a:rPr lang="en-US" altLang="zh-CN" sz="2000" b="1" kern="100" dirty="0" err="1">
                    <a:latin typeface="Times New Roman" panose="02020603050405020304" pitchFamily="18" charset="0"/>
                  </a:rPr>
                  <a:t>Softmax</a:t>
                </a:r>
                <a:r>
                  <a:rPr lang="zh-CN" altLang="zh-CN" sz="2000" b="1" kern="100" dirty="0">
                    <a:latin typeface="Times New Roman" panose="02020603050405020304" pitchFamily="18" charset="0"/>
                    <a:cs typeface="Times New Roman" panose="02020603050405020304" pitchFamily="18" charset="0"/>
                  </a:rPr>
                  <a:t>激活函数。它在分类问题中有广泛的应用。</a:t>
                </a:r>
                <a:endParaRPr lang="zh-CN" altLang="en-US" sz="2000" b="1" dirty="0"/>
              </a:p>
              <a:p>
                <a:pPr indent="304800" algn="just">
                  <a:spcAft>
                    <a:spcPts val="0"/>
                  </a:spcAft>
                </a:pPr>
                <a:endParaRPr lang="zh-CN" altLang="zh-CN" sz="2000" b="1" kern="100" dirty="0">
                  <a:latin typeface="Calibri" panose="020F0502020204030204" pitchFamily="34" charset="0"/>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BD652EE8-0E9D-4BA5-8F70-DBCCE48CC7A9}"/>
                  </a:ext>
                </a:extLst>
              </p:cNvPr>
              <p:cNvSpPr>
                <a:spLocks noRot="1" noChangeAspect="1" noMove="1" noResize="1" noEditPoints="1" noAdjustHandles="1" noChangeArrowheads="1" noChangeShapeType="1" noTextEdit="1"/>
              </p:cNvSpPr>
              <p:nvPr/>
            </p:nvSpPr>
            <p:spPr>
              <a:xfrm>
                <a:off x="179512" y="1268760"/>
                <a:ext cx="8373616" cy="2760820"/>
              </a:xfrm>
              <a:prstGeom prst="rect">
                <a:avLst/>
              </a:prstGeom>
              <a:blipFill>
                <a:blip r:embed="rId2"/>
                <a:stretch>
                  <a:fillRect l="-946" t="-2428" r="-728"/>
                </a:stretch>
              </a:blipFill>
            </p:spPr>
            <p:txBody>
              <a:bodyPr/>
              <a:lstStyle/>
              <a:p>
                <a:r>
                  <a:rPr lang="zh-CN" altLang="en-US">
                    <a:noFill/>
                  </a:rPr>
                  <a:t> </a:t>
                </a:r>
              </a:p>
            </p:txBody>
          </p:sp>
        </mc:Fallback>
      </mc:AlternateContent>
      <p:pic>
        <p:nvPicPr>
          <p:cNvPr id="8" name="图片 7" descr="IMG_507">
            <a:extLst>
              <a:ext uri="{FF2B5EF4-FFF2-40B4-BE49-F238E27FC236}">
                <a16:creationId xmlns:a16="http://schemas.microsoft.com/office/drawing/2014/main" id="{F3FE13D3-F952-4E4C-8C5F-1D2FCDBF46E6}"/>
              </a:ext>
            </a:extLst>
          </p:cNvPr>
          <p:cNvPicPr/>
          <p:nvPr/>
        </p:nvPicPr>
        <p:blipFill>
          <a:blip r:embed="rId3"/>
          <a:stretch>
            <a:fillRect/>
          </a:stretch>
        </p:blipFill>
        <p:spPr>
          <a:xfrm>
            <a:off x="2251452" y="3717032"/>
            <a:ext cx="4229735" cy="2369185"/>
          </a:xfrm>
          <a:prstGeom prst="rect">
            <a:avLst/>
          </a:prstGeom>
          <a:noFill/>
          <a:ln w="9525">
            <a:noFill/>
          </a:ln>
        </p:spPr>
      </p:pic>
      <p:sp>
        <p:nvSpPr>
          <p:cNvPr id="9" name="文本框 8">
            <a:extLst>
              <a:ext uri="{FF2B5EF4-FFF2-40B4-BE49-F238E27FC236}">
                <a16:creationId xmlns:a16="http://schemas.microsoft.com/office/drawing/2014/main" id="{08BAD685-A03F-4928-A4E3-A3034C73EA5B}"/>
              </a:ext>
            </a:extLst>
          </p:cNvPr>
          <p:cNvSpPr txBox="1"/>
          <p:nvPr/>
        </p:nvSpPr>
        <p:spPr>
          <a:xfrm>
            <a:off x="2699792" y="6300038"/>
            <a:ext cx="4176464" cy="369332"/>
          </a:xfrm>
          <a:prstGeom prst="rect">
            <a:avLst/>
          </a:prstGeom>
          <a:noFill/>
        </p:spPr>
        <p:txBody>
          <a:bodyPr wrap="square" rtlCol="0">
            <a:spAutoFit/>
          </a:bodyPr>
          <a:lstStyle/>
          <a:p>
            <a:r>
              <a:rPr lang="en-US" altLang="zh-CN" b="1" dirty="0" err="1"/>
              <a:t>Softmax</a:t>
            </a:r>
            <a:r>
              <a:rPr lang="zh-CN" altLang="en-US" b="1" dirty="0"/>
              <a:t>函数在</a:t>
            </a:r>
            <a:r>
              <a:rPr lang="en-US" altLang="zh-CN" b="1" dirty="0"/>
              <a:t>BP</a:t>
            </a:r>
            <a:r>
              <a:rPr lang="zh-CN" altLang="en-US" b="1" dirty="0"/>
              <a:t>算法中的使用</a:t>
            </a:r>
          </a:p>
        </p:txBody>
      </p:sp>
      <p:sp>
        <p:nvSpPr>
          <p:cNvPr id="11" name="标题 1">
            <a:extLst>
              <a:ext uri="{FF2B5EF4-FFF2-40B4-BE49-F238E27FC236}">
                <a16:creationId xmlns:a16="http://schemas.microsoft.com/office/drawing/2014/main" id="{68F118CA-E596-4EB7-A90D-2B2D0B3BD52F}"/>
              </a:ext>
            </a:extLst>
          </p:cNvPr>
          <p:cNvSpPr>
            <a:spLocks noGrp="1" noChangeArrowheads="1"/>
          </p:cNvSpPr>
          <p:nvPr>
            <p:ph type="title"/>
          </p:nvPr>
        </p:nvSpPr>
        <p:spPr>
          <a:xfrm>
            <a:off x="446856" y="529431"/>
            <a:ext cx="8229600" cy="595313"/>
          </a:xfrm>
        </p:spPr>
        <p:txBody>
          <a:bodyPr/>
          <a:lstStyle/>
          <a:p>
            <a:r>
              <a:rPr lang="en-US" altLang="zh-CN" sz="3200" b="1" dirty="0">
                <a:effectLst>
                  <a:outerShdw blurRad="38100" dist="38100" dir="2700000" algn="tl">
                    <a:srgbClr val="000000">
                      <a:alpha val="43137"/>
                    </a:srgbClr>
                  </a:outerShdw>
                </a:effectLst>
                <a:latin typeface="+mj-ea"/>
              </a:rPr>
              <a:t>9.3.3</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DNN</a:t>
            </a:r>
            <a:r>
              <a:rPr lang="zh-CN" altLang="en-US" sz="3200" b="1" dirty="0">
                <a:effectLst>
                  <a:outerShdw blurRad="38100" dist="38100" dir="2700000" algn="tl">
                    <a:srgbClr val="000000">
                      <a:alpha val="43137"/>
                    </a:srgbClr>
                  </a:outerShdw>
                </a:effectLst>
                <a:latin typeface="+mj-ea"/>
              </a:rPr>
              <a:t>激活函数选择</a:t>
            </a:r>
          </a:p>
        </p:txBody>
      </p:sp>
    </p:spTree>
    <p:extLst>
      <p:ext uri="{BB962C8B-B14F-4D97-AF65-F5344CB8AC3E}">
        <p14:creationId xmlns:p14="http://schemas.microsoft.com/office/powerpoint/2010/main" val="3989573871"/>
      </p:ext>
    </p:extLst>
  </p:cSld>
  <p:clrMapOvr>
    <a:masterClrMapping/>
  </p:clrMapOvr>
  <p:transition>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34B5350-9954-4C23-BC73-546A025ADEA8}"/>
              </a:ext>
            </a:extLst>
          </p:cNvPr>
          <p:cNvSpPr/>
          <p:nvPr/>
        </p:nvSpPr>
        <p:spPr>
          <a:xfrm>
            <a:off x="373207" y="1474983"/>
            <a:ext cx="8229600" cy="1569660"/>
          </a:xfrm>
          <a:prstGeom prst="rect">
            <a:avLst/>
          </a:prstGeom>
        </p:spPr>
        <p:txBody>
          <a:bodyPr wrap="square">
            <a:spAutoFit/>
          </a:bodyPr>
          <a:lstStyle/>
          <a:p>
            <a:pPr marL="285750" indent="-285750">
              <a:buFont typeface="Wingdings" panose="05000000000000000000" pitchFamily="2" charset="2"/>
              <a:buChar char="Ø"/>
            </a:pPr>
            <a:r>
              <a:rPr lang="en-US" altLang="zh-CN" sz="2400" b="1" kern="100" dirty="0">
                <a:solidFill>
                  <a:srgbClr val="00B0F0"/>
                </a:solidFill>
                <a:latin typeface="Times New Roman" panose="02020603050405020304" pitchFamily="18" charset="0"/>
                <a:cs typeface="Times New Roman" panose="02020603050405020304" pitchFamily="18" charset="0"/>
              </a:rPr>
              <a:t>DNN</a:t>
            </a:r>
            <a:r>
              <a:rPr lang="zh-CN" altLang="en-US" sz="2400" b="1" kern="100" dirty="0">
                <a:solidFill>
                  <a:srgbClr val="00B0F0"/>
                </a:solidFill>
                <a:latin typeface="Times New Roman" panose="02020603050405020304" pitchFamily="18" charset="0"/>
                <a:cs typeface="Times New Roman" panose="02020603050405020304" pitchFamily="18" charset="0"/>
              </a:rPr>
              <a:t>激活函数</a:t>
            </a:r>
            <a:endParaRPr lang="en-US" altLang="zh-CN" kern="100" dirty="0">
              <a:solidFill>
                <a:srgbClr val="00B0F0"/>
              </a:solidFill>
              <a:latin typeface="Times New Roman" panose="02020603050405020304" pitchFamily="18" charset="0"/>
              <a:cs typeface="Times New Roman" panose="02020603050405020304" pitchFamily="18" charset="0"/>
            </a:endParaRPr>
          </a:p>
          <a:p>
            <a:endParaRPr lang="en-US" altLang="zh-CN" kern="100" dirty="0">
              <a:latin typeface="Times New Roman" panose="02020603050405020304" pitchFamily="18" charset="0"/>
              <a:cs typeface="Times New Roman" panose="02020603050405020304" pitchFamily="18" charset="0"/>
            </a:endParaRPr>
          </a:p>
          <a:p>
            <a:r>
              <a:rPr lang="zh-CN" altLang="en-US" b="1" kern="100" dirty="0">
                <a:latin typeface="Times New Roman" panose="02020603050405020304" pitchFamily="18" charset="0"/>
                <a:cs typeface="Times New Roman" panose="02020603050405020304" pitchFamily="18" charset="0"/>
              </a:rPr>
              <a:t>除去</a:t>
            </a:r>
            <a:r>
              <a:rPr lang="en-US" altLang="zh-CN" b="1" kern="100" dirty="0">
                <a:latin typeface="Times New Roman" panose="02020603050405020304" pitchFamily="18" charset="0"/>
                <a:cs typeface="Times New Roman" panose="02020603050405020304" pitchFamily="18" charset="0"/>
              </a:rPr>
              <a:t>sigmoid</a:t>
            </a:r>
            <a:r>
              <a:rPr lang="zh-CN" altLang="en-US" b="1" kern="100" dirty="0">
                <a:latin typeface="Times New Roman" panose="02020603050405020304" pitchFamily="18" charset="0"/>
                <a:cs typeface="Times New Roman" panose="02020603050405020304" pitchFamily="18" charset="0"/>
              </a:rPr>
              <a:t>和</a:t>
            </a:r>
            <a:r>
              <a:rPr lang="en-US" altLang="zh-CN" b="1" kern="100" dirty="0" err="1">
                <a:latin typeface="Times New Roman" panose="02020603050405020304" pitchFamily="18" charset="0"/>
                <a:cs typeface="Times New Roman" panose="02020603050405020304" pitchFamily="18" charset="0"/>
              </a:rPr>
              <a:t>softmax</a:t>
            </a:r>
            <a:r>
              <a:rPr lang="zh-CN" altLang="zh-CN" b="1" kern="100" dirty="0">
                <a:latin typeface="Times New Roman" panose="02020603050405020304" pitchFamily="18" charset="0"/>
                <a:cs typeface="Times New Roman" panose="02020603050405020304" pitchFamily="18" charset="0"/>
              </a:rPr>
              <a:t>激活函数，</a:t>
            </a:r>
            <a:r>
              <a:rPr lang="en-US" altLang="zh-CN" b="1" kern="100" dirty="0">
                <a:latin typeface="Times New Roman" panose="02020603050405020304" pitchFamily="18" charset="0"/>
              </a:rPr>
              <a:t>DNN</a:t>
            </a:r>
            <a:r>
              <a:rPr lang="zh-CN" altLang="zh-CN" b="1" kern="100" dirty="0">
                <a:latin typeface="Times New Roman" panose="02020603050405020304" pitchFamily="18" charset="0"/>
                <a:cs typeface="Times New Roman" panose="02020603050405020304" pitchFamily="18" charset="0"/>
              </a:rPr>
              <a:t>常用的激活函数</a:t>
            </a:r>
            <a:r>
              <a:rPr lang="zh-CN" altLang="en-US" b="1" kern="100" dirty="0">
                <a:latin typeface="Times New Roman" panose="02020603050405020304" pitchFamily="18" charset="0"/>
                <a:cs typeface="Times New Roman" panose="02020603050405020304" pitchFamily="18" charset="0"/>
              </a:rPr>
              <a:t>还有</a:t>
            </a:r>
            <a:r>
              <a:rPr lang="en-US" altLang="zh-CN" b="1" kern="100" dirty="0">
                <a:latin typeface="Times New Roman" panose="02020603050405020304" pitchFamily="18" charset="0"/>
                <a:cs typeface="Times New Roman" panose="02020603050405020304" pitchFamily="18" charset="0"/>
              </a:rPr>
              <a:t>tanh</a:t>
            </a:r>
            <a:r>
              <a:rPr lang="zh-CN" altLang="en-US" b="1" kern="100" dirty="0">
                <a:latin typeface="Times New Roman" panose="02020603050405020304" pitchFamily="18" charset="0"/>
                <a:cs typeface="Times New Roman" panose="02020603050405020304" pitchFamily="18" charset="0"/>
              </a:rPr>
              <a:t>函数、</a:t>
            </a:r>
            <a:r>
              <a:rPr lang="en-US" altLang="zh-CN" b="1" kern="100" dirty="0" err="1">
                <a:latin typeface="Times New Roman" panose="02020603050405020304" pitchFamily="18" charset="0"/>
                <a:cs typeface="Times New Roman" panose="02020603050405020304" pitchFamily="18" charset="0"/>
              </a:rPr>
              <a:t>softplus</a:t>
            </a:r>
            <a:r>
              <a:rPr lang="zh-CN" altLang="en-US" b="1" kern="100" dirty="0">
                <a:latin typeface="Times New Roman" panose="02020603050405020304" pitchFamily="18" charset="0"/>
                <a:cs typeface="Times New Roman" panose="02020603050405020304" pitchFamily="18" charset="0"/>
              </a:rPr>
              <a:t>函数、</a:t>
            </a:r>
            <a:r>
              <a:rPr lang="en-US" altLang="zh-CN" b="1" kern="100" dirty="0" err="1">
                <a:latin typeface="Times New Roman" panose="02020603050405020304" pitchFamily="18" charset="0"/>
                <a:cs typeface="Times New Roman" panose="02020603050405020304" pitchFamily="18" charset="0"/>
              </a:rPr>
              <a:t>ReLUPreLU</a:t>
            </a:r>
            <a:r>
              <a:rPr lang="zh-CN" altLang="en-US" b="1" kern="100" dirty="0">
                <a:latin typeface="Times New Roman" panose="02020603050405020304" pitchFamily="18" charset="0"/>
                <a:cs typeface="Times New Roman" panose="02020603050405020304" pitchFamily="18" charset="0"/>
              </a:rPr>
              <a:t>激活函数等。这些激活函数大多为</a:t>
            </a:r>
            <a:r>
              <a:rPr lang="en-US" altLang="zh-CN" b="1" kern="100" dirty="0">
                <a:latin typeface="Times New Roman" panose="02020603050405020304" pitchFamily="18" charset="0"/>
                <a:cs typeface="Times New Roman" panose="02020603050405020304" pitchFamily="18" charset="0"/>
              </a:rPr>
              <a:t>sigmoid</a:t>
            </a:r>
            <a:r>
              <a:rPr lang="zh-CN" altLang="en-US" b="1" kern="100" dirty="0">
                <a:latin typeface="Times New Roman" panose="02020603050405020304" pitchFamily="18" charset="0"/>
                <a:cs typeface="Times New Roman" panose="02020603050405020304" pitchFamily="18" charset="0"/>
              </a:rPr>
              <a:t>的变种函数，用以解决</a:t>
            </a:r>
            <a:r>
              <a:rPr lang="zh-CN" altLang="en-US" b="1" kern="100" dirty="0">
                <a:solidFill>
                  <a:srgbClr val="FF0000"/>
                </a:solidFill>
                <a:latin typeface="Times New Roman" panose="02020603050405020304" pitchFamily="18" charset="0"/>
                <a:cs typeface="Times New Roman" panose="02020603050405020304" pitchFamily="18" charset="0"/>
              </a:rPr>
              <a:t>梯度爆炸与梯度消失</a:t>
            </a:r>
            <a:r>
              <a:rPr lang="zh-CN" altLang="en-US" b="1" kern="100" dirty="0">
                <a:latin typeface="Times New Roman" panose="02020603050405020304" pitchFamily="18" charset="0"/>
                <a:cs typeface="Times New Roman" panose="02020603050405020304" pitchFamily="18" charset="0"/>
              </a:rPr>
              <a:t>问题。</a:t>
            </a:r>
            <a:endParaRPr lang="zh-CN" altLang="en-US" b="1" dirty="0"/>
          </a:p>
        </p:txBody>
      </p:sp>
      <p:pic>
        <p:nvPicPr>
          <p:cNvPr id="6" name="图片 5">
            <a:extLst>
              <a:ext uri="{FF2B5EF4-FFF2-40B4-BE49-F238E27FC236}">
                <a16:creationId xmlns:a16="http://schemas.microsoft.com/office/drawing/2014/main" id="{BB07AF81-201E-4710-BA19-1FB81F02FFD7}"/>
              </a:ext>
            </a:extLst>
          </p:cNvPr>
          <p:cNvPicPr>
            <a:picLocks noChangeAspect="1"/>
          </p:cNvPicPr>
          <p:nvPr/>
        </p:nvPicPr>
        <p:blipFill>
          <a:blip r:embed="rId2"/>
          <a:stretch>
            <a:fillRect/>
          </a:stretch>
        </p:blipFill>
        <p:spPr>
          <a:xfrm>
            <a:off x="1043608" y="3089402"/>
            <a:ext cx="3871296" cy="2182557"/>
          </a:xfrm>
          <a:prstGeom prst="rect">
            <a:avLst/>
          </a:prstGeom>
        </p:spPr>
      </p:pic>
      <p:sp>
        <p:nvSpPr>
          <p:cNvPr id="7" name="矩形 6">
            <a:extLst>
              <a:ext uri="{FF2B5EF4-FFF2-40B4-BE49-F238E27FC236}">
                <a16:creationId xmlns:a16="http://schemas.microsoft.com/office/drawing/2014/main" id="{0AA90500-E553-43F6-A44C-8F52FB71328B}"/>
              </a:ext>
            </a:extLst>
          </p:cNvPr>
          <p:cNvSpPr/>
          <p:nvPr/>
        </p:nvSpPr>
        <p:spPr>
          <a:xfrm>
            <a:off x="5511656" y="4471920"/>
            <a:ext cx="2723823" cy="369332"/>
          </a:xfrm>
          <a:prstGeom prst="rect">
            <a:avLst/>
          </a:prstGeom>
        </p:spPr>
        <p:txBody>
          <a:bodyPr wrap="none">
            <a:spAutoFit/>
          </a:bodyPr>
          <a:lstStyle/>
          <a:p>
            <a:r>
              <a:rPr lang="zh-CN" altLang="en-US" b="1" kern="100" dirty="0">
                <a:latin typeface="Times New Roman" panose="02020603050405020304" pitchFamily="18" charset="0"/>
                <a:cs typeface="Times New Roman" panose="02020603050405020304" pitchFamily="18" charset="0"/>
              </a:rPr>
              <a:t>梯度爆炸与梯度消失现象</a:t>
            </a:r>
            <a:endParaRPr lang="zh-CN" altLang="en-US" b="1" dirty="0"/>
          </a:p>
        </p:txBody>
      </p:sp>
      <p:sp>
        <p:nvSpPr>
          <p:cNvPr id="8" name="矩形 7">
            <a:extLst>
              <a:ext uri="{FF2B5EF4-FFF2-40B4-BE49-F238E27FC236}">
                <a16:creationId xmlns:a16="http://schemas.microsoft.com/office/drawing/2014/main" id="{04419315-5461-4AEB-8475-5B2B0754EDA0}"/>
              </a:ext>
            </a:extLst>
          </p:cNvPr>
          <p:cNvSpPr/>
          <p:nvPr/>
        </p:nvSpPr>
        <p:spPr>
          <a:xfrm>
            <a:off x="446856" y="5271959"/>
            <a:ext cx="8394553" cy="1477328"/>
          </a:xfrm>
          <a:prstGeom prst="rect">
            <a:avLst/>
          </a:prstGeom>
        </p:spPr>
        <p:txBody>
          <a:bodyPr wrap="square">
            <a:spAutoFit/>
          </a:bodyPr>
          <a:lstStyle/>
          <a:p>
            <a:r>
              <a:rPr lang="zh-CN" altLang="en-US" b="1" dirty="0">
                <a:solidFill>
                  <a:srgbClr val="000000"/>
                </a:solidFill>
                <a:latin typeface="Verdana" panose="020B0604030504040204" pitchFamily="34" charset="0"/>
              </a:rPr>
              <a:t>梯度爆炸与梯度消失：</a:t>
            </a:r>
            <a:r>
              <a:rPr lang="en-US" altLang="zh-CN" b="1" dirty="0">
                <a:solidFill>
                  <a:srgbClr val="000000"/>
                </a:solidFill>
                <a:latin typeface="Verdana" panose="020B0604030504040204" pitchFamily="34" charset="0"/>
              </a:rPr>
              <a:t>DNN</a:t>
            </a:r>
            <a:r>
              <a:rPr lang="zh-CN" altLang="en-US" b="1" dirty="0">
                <a:solidFill>
                  <a:srgbClr val="000000"/>
                </a:solidFill>
                <a:latin typeface="Verdana" panose="020B0604030504040204" pitchFamily="34" charset="0"/>
              </a:rPr>
              <a:t>训练采反向传播算法，该方式使用</a:t>
            </a:r>
            <a:r>
              <a:rPr lang="zh-CN" altLang="en-US" b="1" dirty="0">
                <a:solidFill>
                  <a:srgbClr val="FF0000"/>
                </a:solidFill>
                <a:latin typeface="Verdana" panose="020B0604030504040204" pitchFamily="34" charset="0"/>
              </a:rPr>
              <a:t>链式求导</a:t>
            </a:r>
            <a:r>
              <a:rPr lang="zh-CN" altLang="en-US" b="1" dirty="0">
                <a:solidFill>
                  <a:srgbClr val="000000"/>
                </a:solidFill>
                <a:latin typeface="Verdana" panose="020B0604030504040204" pitchFamily="34" charset="0"/>
              </a:rPr>
              <a:t>，计算每层梯度的时候会涉及一些连乘操作，因此如果网络过深。如果</a:t>
            </a:r>
            <a:r>
              <a:rPr lang="zh-CN" altLang="en-US" b="1" dirty="0">
                <a:solidFill>
                  <a:srgbClr val="FF0000"/>
                </a:solidFill>
                <a:latin typeface="Verdana" panose="020B0604030504040204" pitchFamily="34" charset="0"/>
              </a:rPr>
              <a:t>连乘的因子大部分小于</a:t>
            </a:r>
            <a:r>
              <a:rPr lang="en-US" altLang="zh-CN" b="1" dirty="0">
                <a:solidFill>
                  <a:srgbClr val="FF0000"/>
                </a:solidFill>
                <a:latin typeface="Verdana" panose="020B0604030504040204" pitchFamily="34" charset="0"/>
              </a:rPr>
              <a:t>1</a:t>
            </a:r>
            <a:r>
              <a:rPr lang="zh-CN" altLang="en-US" b="1" dirty="0">
                <a:solidFill>
                  <a:srgbClr val="FF0000"/>
                </a:solidFill>
                <a:latin typeface="Verdana" panose="020B0604030504040204" pitchFamily="34" charset="0"/>
              </a:rPr>
              <a:t>，最后乘积的结果可能趋于</a:t>
            </a:r>
            <a:r>
              <a:rPr lang="en-US" altLang="zh-CN" b="1" dirty="0">
                <a:solidFill>
                  <a:srgbClr val="FF0000"/>
                </a:solidFill>
                <a:latin typeface="Verdana" panose="020B0604030504040204" pitchFamily="34" charset="0"/>
              </a:rPr>
              <a:t>0</a:t>
            </a:r>
            <a:r>
              <a:rPr lang="zh-CN" altLang="en-US" b="1" dirty="0">
                <a:solidFill>
                  <a:srgbClr val="000000"/>
                </a:solidFill>
                <a:latin typeface="Verdana" panose="020B0604030504040204" pitchFamily="34" charset="0"/>
              </a:rPr>
              <a:t>，也就是梯度消失，后面的网络层的参数不发生变化。那么如果</a:t>
            </a:r>
            <a:r>
              <a:rPr lang="zh-CN" altLang="en-US" b="1" dirty="0">
                <a:solidFill>
                  <a:srgbClr val="FF0000"/>
                </a:solidFill>
                <a:latin typeface="Verdana" panose="020B0604030504040204" pitchFamily="34" charset="0"/>
              </a:rPr>
              <a:t>连乘的因子大部分大于</a:t>
            </a:r>
            <a:r>
              <a:rPr lang="en-US" altLang="zh-CN" b="1" dirty="0">
                <a:solidFill>
                  <a:srgbClr val="FF0000"/>
                </a:solidFill>
                <a:latin typeface="Verdana" panose="020B0604030504040204" pitchFamily="34" charset="0"/>
              </a:rPr>
              <a:t>1</a:t>
            </a:r>
            <a:r>
              <a:rPr lang="zh-CN" altLang="en-US" b="1" dirty="0">
                <a:solidFill>
                  <a:srgbClr val="FF0000"/>
                </a:solidFill>
                <a:latin typeface="Verdana" panose="020B0604030504040204" pitchFamily="34" charset="0"/>
              </a:rPr>
              <a:t>，最后乘积可能趋于无穷</a:t>
            </a:r>
            <a:r>
              <a:rPr lang="zh-CN" altLang="en-US" b="1" dirty="0">
                <a:solidFill>
                  <a:srgbClr val="000000"/>
                </a:solidFill>
                <a:latin typeface="Verdana" panose="020B0604030504040204" pitchFamily="34" charset="0"/>
              </a:rPr>
              <a:t>，这就是梯度爆炸。</a:t>
            </a:r>
            <a:endParaRPr lang="zh-CN" altLang="en-US" b="1" dirty="0"/>
          </a:p>
        </p:txBody>
      </p:sp>
      <p:sp>
        <p:nvSpPr>
          <p:cNvPr id="10" name="标题 1">
            <a:extLst>
              <a:ext uri="{FF2B5EF4-FFF2-40B4-BE49-F238E27FC236}">
                <a16:creationId xmlns:a16="http://schemas.microsoft.com/office/drawing/2014/main" id="{D1C577C8-322E-4449-B1D7-1DCFDD13AD27}"/>
              </a:ext>
            </a:extLst>
          </p:cNvPr>
          <p:cNvSpPr>
            <a:spLocks noGrp="1" noChangeArrowheads="1"/>
          </p:cNvSpPr>
          <p:nvPr>
            <p:ph type="title"/>
          </p:nvPr>
        </p:nvSpPr>
        <p:spPr>
          <a:xfrm>
            <a:off x="446856" y="529431"/>
            <a:ext cx="8229600" cy="595313"/>
          </a:xfrm>
        </p:spPr>
        <p:txBody>
          <a:bodyPr/>
          <a:lstStyle/>
          <a:p>
            <a:r>
              <a:rPr lang="en-US" altLang="zh-CN" sz="3200" b="1" dirty="0">
                <a:effectLst>
                  <a:outerShdw blurRad="38100" dist="38100" dir="2700000" algn="tl">
                    <a:srgbClr val="000000">
                      <a:alpha val="43137"/>
                    </a:srgbClr>
                  </a:outerShdw>
                </a:effectLst>
                <a:latin typeface="+mj-ea"/>
              </a:rPr>
              <a:t>9.3.3</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DNN</a:t>
            </a:r>
            <a:r>
              <a:rPr lang="zh-CN" altLang="en-US" sz="3200" b="1" dirty="0">
                <a:effectLst>
                  <a:outerShdw blurRad="38100" dist="38100" dir="2700000" algn="tl">
                    <a:srgbClr val="000000">
                      <a:alpha val="43137"/>
                    </a:srgbClr>
                  </a:outerShdw>
                </a:effectLst>
                <a:latin typeface="+mj-ea"/>
              </a:rPr>
              <a:t>激活函数选择</a:t>
            </a:r>
          </a:p>
        </p:txBody>
      </p:sp>
    </p:spTree>
    <p:extLst>
      <p:ext uri="{BB962C8B-B14F-4D97-AF65-F5344CB8AC3E}">
        <p14:creationId xmlns:p14="http://schemas.microsoft.com/office/powerpoint/2010/main" val="3860771464"/>
      </p:ext>
    </p:extLst>
  </p:cSld>
  <p:clrMapOvr>
    <a:masterClrMapping/>
  </p:clrMapOvr>
  <p:transition>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58FBFB8-85C3-4450-8393-6F21D2981FC3}"/>
              </a:ext>
            </a:extLst>
          </p:cNvPr>
          <p:cNvSpPr/>
          <p:nvPr/>
        </p:nvSpPr>
        <p:spPr>
          <a:xfrm>
            <a:off x="683568" y="1268760"/>
            <a:ext cx="2384564" cy="461665"/>
          </a:xfrm>
          <a:prstGeom prst="rect">
            <a:avLst/>
          </a:prstGeom>
        </p:spPr>
        <p:txBody>
          <a:bodyPr wrap="none">
            <a:spAutoFit/>
          </a:bodyPr>
          <a:lstStyle/>
          <a:p>
            <a:pPr marL="285750" indent="-285750">
              <a:buFont typeface="Wingdings" panose="05000000000000000000" pitchFamily="2" charset="2"/>
              <a:buChar char="Ø"/>
            </a:pPr>
            <a:r>
              <a:rPr lang="en-US" altLang="zh-CN" sz="2400" b="1" kern="100" dirty="0">
                <a:solidFill>
                  <a:srgbClr val="00B0F0"/>
                </a:solidFill>
                <a:latin typeface="Times New Roman" panose="02020603050405020304" pitchFamily="18" charset="0"/>
              </a:rPr>
              <a:t>Tanh</a:t>
            </a:r>
            <a:r>
              <a:rPr lang="zh-CN" altLang="en-US" sz="2400" b="1" kern="100" dirty="0">
                <a:solidFill>
                  <a:srgbClr val="00B0F0"/>
                </a:solidFill>
                <a:latin typeface="Times New Roman" panose="02020603050405020304" pitchFamily="18" charset="0"/>
              </a:rPr>
              <a:t>激活函数</a:t>
            </a:r>
            <a:endParaRPr lang="zh-CN" altLang="en-US" sz="2400" b="1" dirty="0">
              <a:solidFill>
                <a:srgbClr val="00B0F0"/>
              </a:solidFill>
            </a:endParaRPr>
          </a:p>
        </p:txBody>
      </p:sp>
      <p:sp>
        <p:nvSpPr>
          <p:cNvPr id="4" name="文本框 3">
            <a:extLst>
              <a:ext uri="{FF2B5EF4-FFF2-40B4-BE49-F238E27FC236}">
                <a16:creationId xmlns:a16="http://schemas.microsoft.com/office/drawing/2014/main" id="{00EF5D94-B96D-4A64-B984-E9656B4AD97B}"/>
              </a:ext>
            </a:extLst>
          </p:cNvPr>
          <p:cNvSpPr txBox="1"/>
          <p:nvPr/>
        </p:nvSpPr>
        <p:spPr>
          <a:xfrm>
            <a:off x="1115616" y="1844824"/>
            <a:ext cx="7128792" cy="400110"/>
          </a:xfrm>
          <a:prstGeom prst="rect">
            <a:avLst/>
          </a:prstGeom>
          <a:noFill/>
        </p:spPr>
        <p:txBody>
          <a:bodyPr wrap="square" rtlCol="0">
            <a:spAutoFit/>
          </a:bodyPr>
          <a:lstStyle/>
          <a:p>
            <a:r>
              <a:rPr lang="en-US" altLang="zh-CN" sz="2000" b="1" dirty="0">
                <a:solidFill>
                  <a:srgbClr val="FF0000"/>
                </a:solidFill>
              </a:rPr>
              <a:t>Tanh</a:t>
            </a:r>
            <a:r>
              <a:rPr lang="zh-CN" altLang="en-US" sz="2000" b="1" dirty="0">
                <a:solidFill>
                  <a:srgbClr val="FF0000"/>
                </a:solidFill>
              </a:rPr>
              <a:t>激活函数是</a:t>
            </a:r>
            <a:r>
              <a:rPr lang="en-US" altLang="zh-CN" sz="2000" b="1" dirty="0">
                <a:solidFill>
                  <a:srgbClr val="FF0000"/>
                </a:solidFill>
              </a:rPr>
              <a:t>sigmoid</a:t>
            </a:r>
            <a:r>
              <a:rPr lang="zh-CN" altLang="en-US" sz="2000" b="1" dirty="0">
                <a:solidFill>
                  <a:srgbClr val="FF0000"/>
                </a:solidFill>
              </a:rPr>
              <a:t>函数的变种形式。</a:t>
            </a:r>
          </a:p>
        </p:txBody>
      </p:sp>
      <p:pic>
        <p:nvPicPr>
          <p:cNvPr id="8" name="图片 7" descr="屏幕剪辑">
            <a:extLst>
              <a:ext uri="{FF2B5EF4-FFF2-40B4-BE49-F238E27FC236}">
                <a16:creationId xmlns:a16="http://schemas.microsoft.com/office/drawing/2014/main" id="{FAEB5B36-0221-43AD-AB61-64C88D22A7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5475" y="4009084"/>
            <a:ext cx="3474569" cy="2897565"/>
          </a:xfrm>
          <a:prstGeom prst="rect">
            <a:avLst/>
          </a:prstGeom>
        </p:spPr>
      </p:pic>
      <p:pic>
        <p:nvPicPr>
          <p:cNvPr id="9" name="图片 8">
            <a:extLst>
              <a:ext uri="{FF2B5EF4-FFF2-40B4-BE49-F238E27FC236}">
                <a16:creationId xmlns:a16="http://schemas.microsoft.com/office/drawing/2014/main" id="{F38BA5AF-D27C-477B-9DCC-A483D9CD27D2}"/>
              </a:ext>
            </a:extLst>
          </p:cNvPr>
          <p:cNvPicPr/>
          <p:nvPr/>
        </p:nvPicPr>
        <p:blipFill>
          <a:blip r:embed="rId3"/>
          <a:stretch>
            <a:fillRect/>
          </a:stretch>
        </p:blipFill>
        <p:spPr>
          <a:xfrm>
            <a:off x="2807143" y="2292339"/>
            <a:ext cx="2016224" cy="708844"/>
          </a:xfrm>
          <a:prstGeom prst="rect">
            <a:avLst/>
          </a:prstGeom>
          <a:noFill/>
          <a:ln w="9525">
            <a:noFill/>
          </a:ln>
        </p:spPr>
      </p:pic>
      <p:sp>
        <p:nvSpPr>
          <p:cNvPr id="10" name="矩形 9">
            <a:extLst>
              <a:ext uri="{FF2B5EF4-FFF2-40B4-BE49-F238E27FC236}">
                <a16:creationId xmlns:a16="http://schemas.microsoft.com/office/drawing/2014/main" id="{9E24C78E-9AC6-4EDC-B994-C5B0640FBF94}"/>
              </a:ext>
            </a:extLst>
          </p:cNvPr>
          <p:cNvSpPr/>
          <p:nvPr/>
        </p:nvSpPr>
        <p:spPr>
          <a:xfrm>
            <a:off x="1115616" y="3025237"/>
            <a:ext cx="5495017" cy="400110"/>
          </a:xfrm>
          <a:prstGeom prst="rect">
            <a:avLst/>
          </a:prstGeom>
        </p:spPr>
        <p:txBody>
          <a:bodyPr wrap="square">
            <a:spAutoFit/>
          </a:bodyPr>
          <a:lstStyle/>
          <a:p>
            <a:r>
              <a:rPr lang="en-US" altLang="zh-CN" sz="2000" b="1" kern="100" dirty="0">
                <a:latin typeface="Times New Roman" panose="02020603050405020304" pitchFamily="18" charset="0"/>
              </a:rPr>
              <a:t>Tanh</a:t>
            </a:r>
            <a:r>
              <a:rPr lang="zh-CN" altLang="zh-CN" sz="2000" b="1" kern="100" dirty="0">
                <a:latin typeface="Times New Roman" panose="02020603050405020304" pitchFamily="18" charset="0"/>
                <a:cs typeface="Times New Roman" panose="02020603050405020304" pitchFamily="18" charset="0"/>
              </a:rPr>
              <a:t>激活函数和</a:t>
            </a:r>
            <a:r>
              <a:rPr lang="en-US" altLang="zh-CN" sz="2000" b="1" kern="100" dirty="0">
                <a:latin typeface="Times New Roman" panose="02020603050405020304" pitchFamily="18" charset="0"/>
              </a:rPr>
              <a:t>Sigmoid</a:t>
            </a:r>
            <a:r>
              <a:rPr lang="zh-CN" altLang="zh-CN" sz="2000" b="1" kern="100" dirty="0">
                <a:latin typeface="Times New Roman" panose="02020603050405020304" pitchFamily="18" charset="0"/>
                <a:cs typeface="Times New Roman" panose="02020603050405020304" pitchFamily="18" charset="0"/>
              </a:rPr>
              <a:t>激活函数的关系为</a:t>
            </a:r>
            <a:r>
              <a:rPr lang="zh-CN" altLang="en-US" sz="2000" b="1" kern="100" dirty="0">
                <a:latin typeface="Times New Roman" panose="02020603050405020304" pitchFamily="18" charset="0"/>
                <a:cs typeface="Times New Roman" panose="02020603050405020304" pitchFamily="18" charset="0"/>
              </a:rPr>
              <a:t>：</a:t>
            </a:r>
            <a:endParaRPr lang="zh-CN" altLang="en-US" sz="2000" b="1" dirty="0"/>
          </a:p>
        </p:txBody>
      </p:sp>
      <p:pic>
        <p:nvPicPr>
          <p:cNvPr id="11" name="图片 10">
            <a:extLst>
              <a:ext uri="{FF2B5EF4-FFF2-40B4-BE49-F238E27FC236}">
                <a16:creationId xmlns:a16="http://schemas.microsoft.com/office/drawing/2014/main" id="{862902CC-DDB6-4C52-B3B4-F03CC16D7F1D}"/>
              </a:ext>
            </a:extLst>
          </p:cNvPr>
          <p:cNvPicPr/>
          <p:nvPr/>
        </p:nvPicPr>
        <p:blipFill>
          <a:blip r:embed="rId4"/>
          <a:stretch>
            <a:fillRect/>
          </a:stretch>
        </p:blipFill>
        <p:spPr>
          <a:xfrm>
            <a:off x="2529388" y="3615444"/>
            <a:ext cx="3046745" cy="393640"/>
          </a:xfrm>
          <a:prstGeom prst="rect">
            <a:avLst/>
          </a:prstGeom>
          <a:noFill/>
          <a:ln w="9525">
            <a:noFill/>
          </a:ln>
        </p:spPr>
      </p:pic>
      <p:sp>
        <p:nvSpPr>
          <p:cNvPr id="12" name="文本框 11">
            <a:extLst>
              <a:ext uri="{FF2B5EF4-FFF2-40B4-BE49-F238E27FC236}">
                <a16:creationId xmlns:a16="http://schemas.microsoft.com/office/drawing/2014/main" id="{5719EF11-2629-48D5-9882-A8FA9536457F}"/>
              </a:ext>
            </a:extLst>
          </p:cNvPr>
          <p:cNvSpPr txBox="1"/>
          <p:nvPr/>
        </p:nvSpPr>
        <p:spPr>
          <a:xfrm>
            <a:off x="5822934" y="6143903"/>
            <a:ext cx="2853522" cy="369332"/>
          </a:xfrm>
          <a:prstGeom prst="rect">
            <a:avLst/>
          </a:prstGeom>
          <a:noFill/>
        </p:spPr>
        <p:txBody>
          <a:bodyPr wrap="square" rtlCol="0">
            <a:spAutoFit/>
          </a:bodyPr>
          <a:lstStyle/>
          <a:p>
            <a:r>
              <a:rPr lang="en-US" altLang="zh-CN" b="1" dirty="0"/>
              <a:t>Tanh</a:t>
            </a:r>
            <a:r>
              <a:rPr lang="zh-CN" altLang="en-US" b="1" dirty="0"/>
              <a:t>函数图像</a:t>
            </a:r>
          </a:p>
        </p:txBody>
      </p:sp>
      <p:sp>
        <p:nvSpPr>
          <p:cNvPr id="14" name="标题 1">
            <a:extLst>
              <a:ext uri="{FF2B5EF4-FFF2-40B4-BE49-F238E27FC236}">
                <a16:creationId xmlns:a16="http://schemas.microsoft.com/office/drawing/2014/main" id="{92923015-B771-40CF-8843-F3FDCD403D21}"/>
              </a:ext>
            </a:extLst>
          </p:cNvPr>
          <p:cNvSpPr>
            <a:spLocks noGrp="1" noChangeArrowheads="1"/>
          </p:cNvSpPr>
          <p:nvPr>
            <p:ph type="title"/>
          </p:nvPr>
        </p:nvSpPr>
        <p:spPr>
          <a:xfrm>
            <a:off x="446856" y="529431"/>
            <a:ext cx="8229600" cy="595313"/>
          </a:xfrm>
        </p:spPr>
        <p:txBody>
          <a:bodyPr/>
          <a:lstStyle/>
          <a:p>
            <a:r>
              <a:rPr lang="en-US" altLang="zh-CN" sz="3200" b="1" dirty="0">
                <a:effectLst>
                  <a:outerShdw blurRad="38100" dist="38100" dir="2700000" algn="tl">
                    <a:srgbClr val="000000">
                      <a:alpha val="43137"/>
                    </a:srgbClr>
                  </a:outerShdw>
                </a:effectLst>
                <a:latin typeface="+mj-ea"/>
              </a:rPr>
              <a:t>9.3.3</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DNN</a:t>
            </a:r>
            <a:r>
              <a:rPr lang="zh-CN" altLang="en-US" sz="3200" b="1" dirty="0">
                <a:effectLst>
                  <a:outerShdw blurRad="38100" dist="38100" dir="2700000" algn="tl">
                    <a:srgbClr val="000000">
                      <a:alpha val="43137"/>
                    </a:srgbClr>
                  </a:outerShdw>
                </a:effectLst>
                <a:latin typeface="+mj-ea"/>
              </a:rPr>
              <a:t>激活函数选择</a:t>
            </a:r>
          </a:p>
        </p:txBody>
      </p:sp>
    </p:spTree>
    <p:extLst>
      <p:ext uri="{BB962C8B-B14F-4D97-AF65-F5344CB8AC3E}">
        <p14:creationId xmlns:p14="http://schemas.microsoft.com/office/powerpoint/2010/main" val="2924817681"/>
      </p:ext>
    </p:extLst>
  </p:cSld>
  <p:clrMapOvr>
    <a:masterClrMapping/>
  </p:clrMapOvr>
  <p:transition>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28F0AFD-BD46-4235-B3F5-32EF15E8252D}"/>
              </a:ext>
            </a:extLst>
          </p:cNvPr>
          <p:cNvSpPr/>
          <p:nvPr/>
        </p:nvSpPr>
        <p:spPr>
          <a:xfrm>
            <a:off x="432542" y="1382611"/>
            <a:ext cx="2789546" cy="461665"/>
          </a:xfrm>
          <a:prstGeom prst="rect">
            <a:avLst/>
          </a:prstGeom>
        </p:spPr>
        <p:txBody>
          <a:bodyPr wrap="none">
            <a:spAutoFit/>
          </a:bodyPr>
          <a:lstStyle/>
          <a:p>
            <a:pPr marL="285750" indent="-285750">
              <a:buFont typeface="Wingdings" panose="05000000000000000000" pitchFamily="2" charset="2"/>
              <a:buChar char="Ø"/>
            </a:pPr>
            <a:r>
              <a:rPr lang="en-US" altLang="zh-CN" sz="2400" b="1" kern="100" dirty="0" err="1">
                <a:solidFill>
                  <a:srgbClr val="00B0F0"/>
                </a:solidFill>
                <a:latin typeface="Times New Roman" panose="02020603050405020304" pitchFamily="18" charset="0"/>
              </a:rPr>
              <a:t>Softplus</a:t>
            </a:r>
            <a:r>
              <a:rPr lang="zh-CN" altLang="en-US" sz="2400" b="1" kern="100" dirty="0">
                <a:solidFill>
                  <a:srgbClr val="00B0F0"/>
                </a:solidFill>
                <a:latin typeface="Times New Roman" panose="02020603050405020304" pitchFamily="18" charset="0"/>
              </a:rPr>
              <a:t>激活函数</a:t>
            </a:r>
            <a:endParaRPr lang="zh-CN" altLang="en-US" sz="2400" b="1" dirty="0">
              <a:solidFill>
                <a:srgbClr val="00B0F0"/>
              </a:solidFill>
            </a:endParaRPr>
          </a:p>
        </p:txBody>
      </p:sp>
      <p:sp>
        <p:nvSpPr>
          <p:cNvPr id="4" name="矩形 3">
            <a:extLst>
              <a:ext uri="{FF2B5EF4-FFF2-40B4-BE49-F238E27FC236}">
                <a16:creationId xmlns:a16="http://schemas.microsoft.com/office/drawing/2014/main" id="{3F8970E9-C492-4646-8573-33FCFBE040AE}"/>
              </a:ext>
            </a:extLst>
          </p:cNvPr>
          <p:cNvSpPr/>
          <p:nvPr/>
        </p:nvSpPr>
        <p:spPr>
          <a:xfrm>
            <a:off x="3233310" y="6328569"/>
            <a:ext cx="3648472" cy="400110"/>
          </a:xfrm>
          <a:prstGeom prst="rect">
            <a:avLst/>
          </a:prstGeom>
        </p:spPr>
        <p:txBody>
          <a:bodyPr wrap="square">
            <a:spAutoFit/>
          </a:bodyPr>
          <a:lstStyle/>
          <a:p>
            <a:r>
              <a:rPr lang="en-US" altLang="zh-CN" b="1" kern="100" dirty="0" err="1">
                <a:latin typeface="Times New Roman" panose="02020603050405020304" pitchFamily="18" charset="0"/>
                <a:cs typeface="Times New Roman" panose="02020603050405020304" pitchFamily="18" charset="0"/>
              </a:rPr>
              <a:t>Softlpus</a:t>
            </a:r>
            <a:r>
              <a:rPr lang="zh-CN" altLang="en-US" sz="2000" b="1" kern="100" dirty="0">
                <a:latin typeface="Times New Roman" panose="02020603050405020304" pitchFamily="18" charset="0"/>
                <a:cs typeface="Times New Roman" panose="02020603050405020304" pitchFamily="18" charset="0"/>
              </a:rPr>
              <a:t>函数</a:t>
            </a:r>
            <a:r>
              <a:rPr lang="zh-CN" altLang="en-US" b="1" kern="100" dirty="0">
                <a:latin typeface="Times New Roman" panose="02020603050405020304" pitchFamily="18" charset="0"/>
                <a:cs typeface="Times New Roman" panose="02020603050405020304" pitchFamily="18" charset="0"/>
              </a:rPr>
              <a:t>图像</a:t>
            </a:r>
            <a:endParaRPr lang="zh-CN" altLang="en-US" b="1" dirty="0"/>
          </a:p>
        </p:txBody>
      </p:sp>
      <p:pic>
        <p:nvPicPr>
          <p:cNvPr id="5" name="图片 4">
            <a:extLst>
              <a:ext uri="{FF2B5EF4-FFF2-40B4-BE49-F238E27FC236}">
                <a16:creationId xmlns:a16="http://schemas.microsoft.com/office/drawing/2014/main" id="{58E7CF8F-F35F-431C-9C34-945877C05D15}"/>
              </a:ext>
            </a:extLst>
          </p:cNvPr>
          <p:cNvPicPr/>
          <p:nvPr/>
        </p:nvPicPr>
        <p:blipFill>
          <a:blip r:embed="rId2"/>
          <a:stretch>
            <a:fillRect/>
          </a:stretch>
        </p:blipFill>
        <p:spPr>
          <a:xfrm>
            <a:off x="2627784" y="2385904"/>
            <a:ext cx="2880320" cy="364162"/>
          </a:xfrm>
          <a:prstGeom prst="rect">
            <a:avLst/>
          </a:prstGeom>
          <a:noFill/>
          <a:ln w="9525">
            <a:noFill/>
          </a:ln>
        </p:spPr>
      </p:pic>
      <p:sp>
        <p:nvSpPr>
          <p:cNvPr id="6" name="矩形 5">
            <a:extLst>
              <a:ext uri="{FF2B5EF4-FFF2-40B4-BE49-F238E27FC236}">
                <a16:creationId xmlns:a16="http://schemas.microsoft.com/office/drawing/2014/main" id="{11841FA3-7C9A-46E2-84FF-8EF705AB230B}"/>
              </a:ext>
            </a:extLst>
          </p:cNvPr>
          <p:cNvSpPr/>
          <p:nvPr/>
        </p:nvSpPr>
        <p:spPr>
          <a:xfrm>
            <a:off x="1124000" y="3000010"/>
            <a:ext cx="7740860" cy="400110"/>
          </a:xfrm>
          <a:prstGeom prst="rect">
            <a:avLst/>
          </a:prstGeom>
        </p:spPr>
        <p:txBody>
          <a:bodyPr wrap="square">
            <a:spAutoFit/>
          </a:bodyPr>
          <a:lstStyle/>
          <a:p>
            <a:r>
              <a:rPr lang="zh-CN" altLang="zh-CN" sz="2000" b="1" kern="100" dirty="0">
                <a:latin typeface="Times New Roman" panose="02020603050405020304" pitchFamily="18" charset="0"/>
                <a:cs typeface="Times New Roman" panose="02020603050405020304" pitchFamily="18" charset="0"/>
              </a:rPr>
              <a:t>它的导数就是</a:t>
            </a:r>
            <a:r>
              <a:rPr lang="en-US" altLang="zh-CN" sz="2000" b="1" kern="100" dirty="0">
                <a:latin typeface="Times New Roman" panose="02020603050405020304" pitchFamily="18" charset="0"/>
              </a:rPr>
              <a:t>Sigmoid</a:t>
            </a:r>
            <a:r>
              <a:rPr lang="zh-CN" altLang="zh-CN" sz="2000" b="1" kern="100" dirty="0">
                <a:latin typeface="Times New Roman" panose="02020603050405020304" pitchFamily="18" charset="0"/>
                <a:cs typeface="Times New Roman" panose="02020603050405020304" pitchFamily="18" charset="0"/>
              </a:rPr>
              <a:t>函数。</a:t>
            </a:r>
            <a:r>
              <a:rPr lang="en-US" altLang="zh-CN" sz="2000" b="1" kern="100" dirty="0" err="1">
                <a:latin typeface="Times New Roman" panose="02020603050405020304" pitchFamily="18" charset="0"/>
              </a:rPr>
              <a:t>softplus</a:t>
            </a:r>
            <a:r>
              <a:rPr lang="zh-CN" altLang="zh-CN" sz="2000" b="1" kern="100" dirty="0">
                <a:latin typeface="Times New Roman" panose="02020603050405020304" pitchFamily="18" charset="0"/>
                <a:cs typeface="Times New Roman" panose="02020603050405020304" pitchFamily="18" charset="0"/>
              </a:rPr>
              <a:t>的函数图像和</a:t>
            </a:r>
            <a:r>
              <a:rPr lang="en-US" altLang="zh-CN" sz="2000" b="1" kern="100" dirty="0" err="1">
                <a:latin typeface="Times New Roman" panose="02020603050405020304" pitchFamily="18" charset="0"/>
              </a:rPr>
              <a:t>ReLU</a:t>
            </a:r>
            <a:r>
              <a:rPr lang="zh-CN" altLang="zh-CN" sz="2000" b="1" kern="100" dirty="0">
                <a:latin typeface="Times New Roman" panose="02020603050405020304" pitchFamily="18" charset="0"/>
                <a:cs typeface="Times New Roman" panose="02020603050405020304" pitchFamily="18" charset="0"/>
              </a:rPr>
              <a:t>有些类似。</a:t>
            </a:r>
            <a:endParaRPr lang="zh-CN" altLang="en-US" sz="2000" b="1" dirty="0"/>
          </a:p>
        </p:txBody>
      </p:sp>
      <p:pic>
        <p:nvPicPr>
          <p:cNvPr id="7" name="图片 6" descr="IMG_944">
            <a:extLst>
              <a:ext uri="{FF2B5EF4-FFF2-40B4-BE49-F238E27FC236}">
                <a16:creationId xmlns:a16="http://schemas.microsoft.com/office/drawing/2014/main" id="{D65B50AA-9FED-4AD6-8DB2-96D04FF29852}"/>
              </a:ext>
            </a:extLst>
          </p:cNvPr>
          <p:cNvPicPr/>
          <p:nvPr/>
        </p:nvPicPr>
        <p:blipFill>
          <a:blip r:embed="rId3"/>
          <a:stretch>
            <a:fillRect/>
          </a:stretch>
        </p:blipFill>
        <p:spPr>
          <a:xfrm>
            <a:off x="2411760" y="3547791"/>
            <a:ext cx="3648472" cy="2864818"/>
          </a:xfrm>
          <a:prstGeom prst="rect">
            <a:avLst/>
          </a:prstGeom>
          <a:noFill/>
          <a:ln w="9525">
            <a:noFill/>
          </a:ln>
        </p:spPr>
      </p:pic>
      <p:sp>
        <p:nvSpPr>
          <p:cNvPr id="8" name="矩形 7">
            <a:extLst>
              <a:ext uri="{FF2B5EF4-FFF2-40B4-BE49-F238E27FC236}">
                <a16:creationId xmlns:a16="http://schemas.microsoft.com/office/drawing/2014/main" id="{9120F7D5-FB12-4ACD-92FE-F724A3C2068F}"/>
              </a:ext>
            </a:extLst>
          </p:cNvPr>
          <p:cNvSpPr/>
          <p:nvPr/>
        </p:nvSpPr>
        <p:spPr>
          <a:xfrm>
            <a:off x="1124000" y="1886521"/>
            <a:ext cx="6534472" cy="400110"/>
          </a:xfrm>
          <a:prstGeom prst="rect">
            <a:avLst/>
          </a:prstGeom>
        </p:spPr>
        <p:txBody>
          <a:bodyPr wrap="square">
            <a:spAutoFit/>
          </a:bodyPr>
          <a:lstStyle/>
          <a:p>
            <a:r>
              <a:rPr lang="en-US" altLang="zh-CN" sz="2000" b="1" kern="100" dirty="0" err="1">
                <a:solidFill>
                  <a:srgbClr val="FF0000"/>
                </a:solidFill>
                <a:latin typeface="Times New Roman" panose="02020603050405020304" pitchFamily="18" charset="0"/>
                <a:cs typeface="Times New Roman" panose="02020603050405020304" pitchFamily="18" charset="0"/>
              </a:rPr>
              <a:t>Softplus</a:t>
            </a:r>
            <a:r>
              <a:rPr lang="zh-CN" altLang="zh-CN" sz="2000" b="1" kern="100" dirty="0">
                <a:solidFill>
                  <a:srgbClr val="FF0000"/>
                </a:solidFill>
                <a:latin typeface="Times New Roman" panose="02020603050405020304" pitchFamily="18" charset="0"/>
                <a:cs typeface="Times New Roman" panose="02020603050405020304" pitchFamily="18" charset="0"/>
              </a:rPr>
              <a:t>其实就是</a:t>
            </a:r>
            <a:r>
              <a:rPr lang="en-US" altLang="zh-CN" sz="2000" b="1" kern="100" dirty="0">
                <a:solidFill>
                  <a:srgbClr val="FF0000"/>
                </a:solidFill>
                <a:latin typeface="Times New Roman" panose="02020603050405020304" pitchFamily="18" charset="0"/>
              </a:rPr>
              <a:t>Sigmoid</a:t>
            </a:r>
            <a:r>
              <a:rPr lang="zh-CN" altLang="zh-CN" sz="2000" b="1" kern="100" dirty="0">
                <a:solidFill>
                  <a:srgbClr val="FF0000"/>
                </a:solidFill>
                <a:latin typeface="Times New Roman" panose="02020603050405020304" pitchFamily="18" charset="0"/>
                <a:cs typeface="Times New Roman" panose="02020603050405020304" pitchFamily="18" charset="0"/>
              </a:rPr>
              <a:t>函数的原函数</a:t>
            </a:r>
            <a:r>
              <a:rPr lang="zh-CN" altLang="zh-CN" sz="2000" b="1" kern="100" dirty="0">
                <a:latin typeface="Times New Roman" panose="02020603050405020304" pitchFamily="18" charset="0"/>
                <a:cs typeface="Times New Roman" panose="02020603050405020304" pitchFamily="18" charset="0"/>
              </a:rPr>
              <a:t>，表达式为：</a:t>
            </a:r>
            <a:endParaRPr lang="zh-CN" altLang="en-US" sz="2000" b="1" dirty="0"/>
          </a:p>
        </p:txBody>
      </p:sp>
      <p:sp>
        <p:nvSpPr>
          <p:cNvPr id="10" name="标题 1">
            <a:extLst>
              <a:ext uri="{FF2B5EF4-FFF2-40B4-BE49-F238E27FC236}">
                <a16:creationId xmlns:a16="http://schemas.microsoft.com/office/drawing/2014/main" id="{83E20DE7-544B-49C3-AF90-2B1D410177F5}"/>
              </a:ext>
            </a:extLst>
          </p:cNvPr>
          <p:cNvSpPr>
            <a:spLocks noGrp="1" noChangeArrowheads="1"/>
          </p:cNvSpPr>
          <p:nvPr>
            <p:ph type="title"/>
          </p:nvPr>
        </p:nvSpPr>
        <p:spPr>
          <a:xfrm>
            <a:off x="446856" y="529431"/>
            <a:ext cx="8229600" cy="595313"/>
          </a:xfrm>
        </p:spPr>
        <p:txBody>
          <a:bodyPr/>
          <a:lstStyle/>
          <a:p>
            <a:r>
              <a:rPr lang="en-US" altLang="zh-CN" sz="3200" b="1" dirty="0">
                <a:effectLst>
                  <a:outerShdw blurRad="38100" dist="38100" dir="2700000" algn="tl">
                    <a:srgbClr val="000000">
                      <a:alpha val="43137"/>
                    </a:srgbClr>
                  </a:outerShdw>
                </a:effectLst>
                <a:latin typeface="+mj-ea"/>
              </a:rPr>
              <a:t>9.3.3</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DNN</a:t>
            </a:r>
            <a:r>
              <a:rPr lang="zh-CN" altLang="en-US" sz="3200" b="1" dirty="0">
                <a:effectLst>
                  <a:outerShdw blurRad="38100" dist="38100" dir="2700000" algn="tl">
                    <a:srgbClr val="000000">
                      <a:alpha val="43137"/>
                    </a:srgbClr>
                  </a:outerShdw>
                </a:effectLst>
                <a:latin typeface="+mj-ea"/>
              </a:rPr>
              <a:t>激活函数选择</a:t>
            </a:r>
          </a:p>
        </p:txBody>
      </p:sp>
    </p:spTree>
    <p:extLst>
      <p:ext uri="{BB962C8B-B14F-4D97-AF65-F5344CB8AC3E}">
        <p14:creationId xmlns:p14="http://schemas.microsoft.com/office/powerpoint/2010/main" val="719629800"/>
      </p:ext>
    </p:extLst>
  </p:cSld>
  <p:clrMapOvr>
    <a:masterClrMapping/>
  </p:clrMapOvr>
  <p:transition>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2297545-6ED7-4697-9405-A0BAE100695C}"/>
              </a:ext>
            </a:extLst>
          </p:cNvPr>
          <p:cNvSpPr/>
          <p:nvPr/>
        </p:nvSpPr>
        <p:spPr>
          <a:xfrm>
            <a:off x="827584" y="1196752"/>
            <a:ext cx="2544286" cy="461665"/>
          </a:xfrm>
          <a:prstGeom prst="rect">
            <a:avLst/>
          </a:prstGeom>
        </p:spPr>
        <p:txBody>
          <a:bodyPr wrap="none">
            <a:spAutoFit/>
          </a:bodyPr>
          <a:lstStyle/>
          <a:p>
            <a:pPr marL="285750" indent="-285750">
              <a:buFont typeface="Wingdings" panose="05000000000000000000" pitchFamily="2" charset="2"/>
              <a:buChar char="Ø"/>
            </a:pPr>
            <a:r>
              <a:rPr lang="en-US" altLang="zh-CN" sz="2400" b="1" kern="100" dirty="0" err="1">
                <a:solidFill>
                  <a:srgbClr val="00B0F0"/>
                </a:solidFill>
                <a:latin typeface="Times New Roman" panose="02020603050405020304" pitchFamily="18" charset="0"/>
              </a:rPr>
              <a:t>ReLU</a:t>
            </a:r>
            <a:r>
              <a:rPr lang="zh-CN" altLang="en-US" sz="2400" b="1" kern="100" dirty="0">
                <a:solidFill>
                  <a:srgbClr val="00B0F0"/>
                </a:solidFill>
                <a:latin typeface="Times New Roman" panose="02020603050405020304" pitchFamily="18" charset="0"/>
              </a:rPr>
              <a:t>与</a:t>
            </a:r>
            <a:r>
              <a:rPr lang="en-US" altLang="zh-CN" sz="2400" b="1" kern="100" dirty="0" err="1">
                <a:solidFill>
                  <a:srgbClr val="00B0F0"/>
                </a:solidFill>
                <a:latin typeface="Times New Roman" panose="02020603050405020304" pitchFamily="18" charset="0"/>
              </a:rPr>
              <a:t>PReLU</a:t>
            </a:r>
            <a:endParaRPr lang="zh-CN" altLang="en-US" sz="2400" b="1" dirty="0">
              <a:solidFill>
                <a:srgbClr val="00B0F0"/>
              </a:solidFill>
            </a:endParaRPr>
          </a:p>
        </p:txBody>
      </p:sp>
      <p:sp>
        <p:nvSpPr>
          <p:cNvPr id="4" name="矩形 3">
            <a:extLst>
              <a:ext uri="{FF2B5EF4-FFF2-40B4-BE49-F238E27FC236}">
                <a16:creationId xmlns:a16="http://schemas.microsoft.com/office/drawing/2014/main" id="{1873BA25-A1AD-4571-B18D-936760B1595A}"/>
              </a:ext>
            </a:extLst>
          </p:cNvPr>
          <p:cNvSpPr/>
          <p:nvPr/>
        </p:nvSpPr>
        <p:spPr>
          <a:xfrm>
            <a:off x="1004267" y="1928047"/>
            <a:ext cx="7816204" cy="1323439"/>
          </a:xfrm>
          <a:prstGeom prst="rect">
            <a:avLst/>
          </a:prstGeom>
        </p:spPr>
        <p:txBody>
          <a:bodyPr wrap="square">
            <a:spAutoFit/>
          </a:bodyPr>
          <a:lstStyle/>
          <a:p>
            <a:r>
              <a:rPr lang="en-US" altLang="zh-CN" sz="2000" kern="100" dirty="0" err="1">
                <a:latin typeface="Times New Roman" panose="02020603050405020304" pitchFamily="18" charset="0"/>
                <a:cs typeface="Times New Roman" panose="02020603050405020304" pitchFamily="18" charset="0"/>
              </a:rPr>
              <a:t>ReLU</a:t>
            </a:r>
            <a:r>
              <a:rPr lang="zh-CN" altLang="en-US" sz="2000" kern="100" dirty="0">
                <a:latin typeface="Times New Roman" panose="02020603050405020304" pitchFamily="18" charset="0"/>
                <a:cs typeface="Times New Roman" panose="02020603050405020304" pitchFamily="18" charset="0"/>
              </a:rPr>
              <a:t>：</a:t>
            </a:r>
            <a:r>
              <a:rPr lang="zh-CN" altLang="en-US" sz="2000" b="1" dirty="0">
                <a:solidFill>
                  <a:srgbClr val="FF0000"/>
                </a:solidFill>
              </a:rPr>
              <a:t>修正线性单元</a:t>
            </a:r>
            <a:r>
              <a:rPr lang="zh-CN" altLang="en-US" sz="2000" kern="100" dirty="0">
                <a:latin typeface="Times New Roman" panose="02020603050405020304" pitchFamily="18" charset="0"/>
                <a:cs typeface="Times New Roman" panose="02020603050405020304" pitchFamily="18" charset="0"/>
              </a:rPr>
              <a:t>，</a:t>
            </a:r>
            <a:r>
              <a:rPr lang="en-US" altLang="zh-CN" sz="2000" kern="100" dirty="0" err="1">
                <a:latin typeface="Times New Roman" panose="02020603050405020304" pitchFamily="18" charset="0"/>
                <a:cs typeface="Times New Roman" panose="02020603050405020304" pitchFamily="18" charset="0"/>
              </a:rPr>
              <a:t>ReLU</a:t>
            </a:r>
            <a:r>
              <a:rPr lang="zh-CN" altLang="en-US" sz="2000" kern="100" dirty="0">
                <a:latin typeface="Times New Roman" panose="02020603050405020304" pitchFamily="18" charset="0"/>
                <a:cs typeface="Times New Roman" panose="02020603050405020304" pitchFamily="18" charset="0"/>
              </a:rPr>
              <a:t>函数其实是分段线性函数，把所有的负值都变为</a:t>
            </a:r>
            <a:r>
              <a:rPr lang="en-US" altLang="zh-CN" sz="2000" kern="100" dirty="0">
                <a:latin typeface="Times New Roman" panose="02020603050405020304" pitchFamily="18" charset="0"/>
                <a:cs typeface="Times New Roman" panose="02020603050405020304" pitchFamily="18" charset="0"/>
              </a:rPr>
              <a:t>0</a:t>
            </a:r>
            <a:r>
              <a:rPr lang="zh-CN" altLang="en-US" sz="2000" kern="100" dirty="0">
                <a:latin typeface="Times New Roman" panose="02020603050405020304" pitchFamily="18" charset="0"/>
                <a:cs typeface="Times New Roman" panose="02020603050405020304" pitchFamily="18" charset="0"/>
              </a:rPr>
              <a:t>，而正值不变，这种操作被成为单侧抑制。</a:t>
            </a:r>
            <a:endParaRPr lang="en-US" altLang="zh-CN" sz="2000" kern="100" dirty="0">
              <a:latin typeface="Times New Roman" panose="02020603050405020304" pitchFamily="18" charset="0"/>
              <a:cs typeface="Times New Roman" panose="02020603050405020304" pitchFamily="18" charset="0"/>
            </a:endParaRPr>
          </a:p>
          <a:p>
            <a:r>
              <a:rPr lang="en-US" altLang="zh-CN" sz="2000" kern="100" dirty="0" err="1">
                <a:latin typeface="Times New Roman" panose="02020603050405020304" pitchFamily="18" charset="0"/>
                <a:cs typeface="Times New Roman" panose="02020603050405020304" pitchFamily="18" charset="0"/>
              </a:rPr>
              <a:t>PReLU</a:t>
            </a:r>
            <a:r>
              <a:rPr lang="zh-CN" altLang="en-US" sz="2000" kern="100" dirty="0">
                <a:latin typeface="Times New Roman" panose="02020603050405020304" pitchFamily="18" charset="0"/>
                <a:cs typeface="Times New Roman" panose="02020603050405020304" pitchFamily="18" charset="0"/>
              </a:rPr>
              <a:t>：</a:t>
            </a:r>
            <a:r>
              <a:rPr lang="zh-CN" altLang="zh-CN" sz="2000" kern="100" dirty="0">
                <a:latin typeface="Times New Roman" panose="02020603050405020304" pitchFamily="18" charset="0"/>
                <a:cs typeface="Times New Roman" panose="02020603050405020304" pitchFamily="18" charset="0"/>
              </a:rPr>
              <a:t>它是</a:t>
            </a:r>
            <a:r>
              <a:rPr lang="en-US" altLang="zh-CN" sz="2000" b="1" kern="100" dirty="0" err="1">
                <a:solidFill>
                  <a:srgbClr val="FF0000"/>
                </a:solidFill>
                <a:latin typeface="Times New Roman" panose="02020603050405020304" pitchFamily="18" charset="0"/>
              </a:rPr>
              <a:t>ReLU</a:t>
            </a:r>
            <a:r>
              <a:rPr lang="zh-CN" altLang="zh-CN" sz="2000" b="1" kern="100" dirty="0">
                <a:solidFill>
                  <a:srgbClr val="FF0000"/>
                </a:solidFill>
                <a:latin typeface="Times New Roman" panose="02020603050405020304" pitchFamily="18" charset="0"/>
                <a:cs typeface="Times New Roman" panose="02020603050405020304" pitchFamily="18" charset="0"/>
              </a:rPr>
              <a:t>的变种</a:t>
            </a:r>
            <a:r>
              <a:rPr lang="zh-CN" altLang="zh-CN" sz="2000" kern="100" dirty="0">
                <a:latin typeface="Times New Roman" panose="02020603050405020304" pitchFamily="18" charset="0"/>
                <a:cs typeface="Times New Roman" panose="02020603050405020304" pitchFamily="18" charset="0"/>
              </a:rPr>
              <a:t>，特点是如果未激活值小于</a:t>
            </a:r>
            <a:r>
              <a:rPr lang="en-US" altLang="zh-CN" sz="2000" kern="100" dirty="0">
                <a:latin typeface="Times New Roman" panose="02020603050405020304" pitchFamily="18" charset="0"/>
              </a:rPr>
              <a:t>0</a:t>
            </a:r>
            <a:r>
              <a:rPr lang="zh-CN" altLang="zh-CN" sz="2000" kern="100" dirty="0">
                <a:latin typeface="Times New Roman" panose="02020603050405020304" pitchFamily="18" charset="0"/>
                <a:cs typeface="Times New Roman" panose="02020603050405020304" pitchFamily="18" charset="0"/>
              </a:rPr>
              <a:t>，不是简单的直接变为</a:t>
            </a:r>
            <a:r>
              <a:rPr lang="en-US" altLang="zh-CN" sz="2000" kern="100" dirty="0">
                <a:latin typeface="Times New Roman" panose="02020603050405020304" pitchFamily="18" charset="0"/>
              </a:rPr>
              <a:t>0</a:t>
            </a:r>
            <a:r>
              <a:rPr lang="zh-CN" altLang="zh-CN" sz="2000" kern="100" dirty="0">
                <a:latin typeface="Times New Roman" panose="02020603050405020304" pitchFamily="18" charset="0"/>
                <a:cs typeface="Times New Roman" panose="02020603050405020304" pitchFamily="18" charset="0"/>
              </a:rPr>
              <a:t>，而是进行一定幅度的缩小</a:t>
            </a:r>
            <a:r>
              <a:rPr lang="zh-CN" altLang="en-US" sz="2000" kern="100" dirty="0">
                <a:latin typeface="Times New Roman" panose="02020603050405020304" pitchFamily="18" charset="0"/>
                <a:cs typeface="Times New Roman" panose="02020603050405020304" pitchFamily="18" charset="0"/>
              </a:rPr>
              <a:t>。</a:t>
            </a:r>
            <a:endParaRPr lang="zh-CN" altLang="en-US" sz="2000" dirty="0"/>
          </a:p>
        </p:txBody>
      </p:sp>
      <p:pic>
        <p:nvPicPr>
          <p:cNvPr id="5" name="图片 4" descr="IMG_945">
            <a:extLst>
              <a:ext uri="{FF2B5EF4-FFF2-40B4-BE49-F238E27FC236}">
                <a16:creationId xmlns:a16="http://schemas.microsoft.com/office/drawing/2014/main" id="{8A6F34FF-6CAD-425A-96B4-0171D3178E7C}"/>
              </a:ext>
            </a:extLst>
          </p:cNvPr>
          <p:cNvPicPr/>
          <p:nvPr/>
        </p:nvPicPr>
        <p:blipFill>
          <a:blip r:embed="rId2"/>
          <a:stretch>
            <a:fillRect/>
          </a:stretch>
        </p:blipFill>
        <p:spPr>
          <a:xfrm>
            <a:off x="2171043" y="3521117"/>
            <a:ext cx="4320480" cy="2447285"/>
          </a:xfrm>
          <a:prstGeom prst="rect">
            <a:avLst/>
          </a:prstGeom>
          <a:noFill/>
          <a:ln w="9525">
            <a:noFill/>
          </a:ln>
        </p:spPr>
      </p:pic>
      <p:sp>
        <p:nvSpPr>
          <p:cNvPr id="6" name="文本框 5">
            <a:extLst>
              <a:ext uri="{FF2B5EF4-FFF2-40B4-BE49-F238E27FC236}">
                <a16:creationId xmlns:a16="http://schemas.microsoft.com/office/drawing/2014/main" id="{4CC0A77C-D865-4763-9A63-AA2906F58D87}"/>
              </a:ext>
            </a:extLst>
          </p:cNvPr>
          <p:cNvSpPr txBox="1"/>
          <p:nvPr/>
        </p:nvSpPr>
        <p:spPr>
          <a:xfrm>
            <a:off x="3353250" y="6143903"/>
            <a:ext cx="3118239" cy="369332"/>
          </a:xfrm>
          <a:prstGeom prst="rect">
            <a:avLst/>
          </a:prstGeom>
          <a:noFill/>
        </p:spPr>
        <p:txBody>
          <a:bodyPr wrap="square" rtlCol="0">
            <a:spAutoFit/>
          </a:bodyPr>
          <a:lstStyle/>
          <a:p>
            <a:r>
              <a:rPr lang="en-US" altLang="zh-CN" b="1" dirty="0" err="1"/>
              <a:t>ReLU</a:t>
            </a:r>
            <a:r>
              <a:rPr lang="zh-CN" altLang="en-US" b="1" dirty="0"/>
              <a:t>与</a:t>
            </a:r>
            <a:r>
              <a:rPr lang="en-US" altLang="zh-CN" b="1" dirty="0" err="1"/>
              <a:t>PReLU</a:t>
            </a:r>
            <a:r>
              <a:rPr lang="zh-CN" altLang="en-US" b="1" dirty="0"/>
              <a:t>函数图像</a:t>
            </a:r>
          </a:p>
        </p:txBody>
      </p:sp>
      <p:sp>
        <p:nvSpPr>
          <p:cNvPr id="8" name="标题 1">
            <a:extLst>
              <a:ext uri="{FF2B5EF4-FFF2-40B4-BE49-F238E27FC236}">
                <a16:creationId xmlns:a16="http://schemas.microsoft.com/office/drawing/2014/main" id="{852F4BA5-9A3C-49C5-BC2D-EF691AC22EDA}"/>
              </a:ext>
            </a:extLst>
          </p:cNvPr>
          <p:cNvSpPr>
            <a:spLocks noGrp="1" noChangeArrowheads="1"/>
          </p:cNvSpPr>
          <p:nvPr>
            <p:ph type="title"/>
          </p:nvPr>
        </p:nvSpPr>
        <p:spPr>
          <a:xfrm>
            <a:off x="446856" y="529431"/>
            <a:ext cx="8229600" cy="595313"/>
          </a:xfrm>
        </p:spPr>
        <p:txBody>
          <a:bodyPr/>
          <a:lstStyle/>
          <a:p>
            <a:r>
              <a:rPr lang="en-US" altLang="zh-CN" sz="3200" b="1" dirty="0">
                <a:effectLst>
                  <a:outerShdw blurRad="38100" dist="38100" dir="2700000" algn="tl">
                    <a:srgbClr val="000000">
                      <a:alpha val="43137"/>
                    </a:srgbClr>
                  </a:outerShdw>
                </a:effectLst>
                <a:latin typeface="+mj-ea"/>
              </a:rPr>
              <a:t>9.3.3</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DNN</a:t>
            </a:r>
            <a:r>
              <a:rPr lang="zh-CN" altLang="en-US" sz="3200" b="1" dirty="0">
                <a:effectLst>
                  <a:outerShdw blurRad="38100" dist="38100" dir="2700000" algn="tl">
                    <a:srgbClr val="000000">
                      <a:alpha val="43137"/>
                    </a:srgbClr>
                  </a:outerShdw>
                </a:effectLst>
                <a:latin typeface="+mj-ea"/>
              </a:rPr>
              <a:t>激活函数选择</a:t>
            </a:r>
          </a:p>
        </p:txBody>
      </p:sp>
    </p:spTree>
    <p:extLst>
      <p:ext uri="{BB962C8B-B14F-4D97-AF65-F5344CB8AC3E}">
        <p14:creationId xmlns:p14="http://schemas.microsoft.com/office/powerpoint/2010/main" val="3465004401"/>
      </p:ext>
    </p:extLst>
  </p:cSld>
  <p:clrMapOvr>
    <a:masterClrMapping/>
  </p:clrMapOvr>
  <p:transition>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689E98-67B0-4C79-AD07-D6C49BCDAA44}"/>
              </a:ext>
            </a:extLst>
          </p:cNvPr>
          <p:cNvSpPr txBox="1"/>
          <p:nvPr/>
        </p:nvSpPr>
        <p:spPr>
          <a:xfrm>
            <a:off x="539552" y="1794011"/>
            <a:ext cx="7200800"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dirty="0">
                <a:solidFill>
                  <a:srgbClr val="00B0F0"/>
                </a:solidFill>
                <a:latin typeface="+mn-ea"/>
                <a:ea typeface="+mn-ea"/>
              </a:rPr>
              <a:t>DNN</a:t>
            </a:r>
            <a:r>
              <a:rPr lang="zh-CN" altLang="en-US" sz="2400" b="1" dirty="0">
                <a:solidFill>
                  <a:srgbClr val="00B0F0"/>
                </a:solidFill>
                <a:latin typeface="+mn-ea"/>
                <a:ea typeface="+mn-ea"/>
              </a:rPr>
              <a:t>代价函数与激活函数选择总结：</a:t>
            </a:r>
          </a:p>
        </p:txBody>
      </p:sp>
      <p:sp>
        <p:nvSpPr>
          <p:cNvPr id="4" name="矩形 3">
            <a:extLst>
              <a:ext uri="{FF2B5EF4-FFF2-40B4-BE49-F238E27FC236}">
                <a16:creationId xmlns:a16="http://schemas.microsoft.com/office/drawing/2014/main" id="{8A34AD6A-8723-40AF-8169-DEA6D2FDF5BB}"/>
              </a:ext>
            </a:extLst>
          </p:cNvPr>
          <p:cNvSpPr/>
          <p:nvPr/>
        </p:nvSpPr>
        <p:spPr>
          <a:xfrm>
            <a:off x="1115616" y="2924944"/>
            <a:ext cx="7344816" cy="2554545"/>
          </a:xfrm>
          <a:prstGeom prst="rect">
            <a:avLst/>
          </a:prstGeom>
        </p:spPr>
        <p:txBody>
          <a:bodyPr wrap="square">
            <a:spAutoFit/>
          </a:bodyPr>
          <a:lstStyle/>
          <a:p>
            <a:pPr marL="285750" indent="-285750">
              <a:buFont typeface="Wingdings" panose="05000000000000000000" pitchFamily="2" charset="2"/>
              <a:buChar char="Ø"/>
            </a:pPr>
            <a:r>
              <a:rPr lang="zh-CN" altLang="zh-CN" sz="2000" b="1" kern="100" dirty="0">
                <a:solidFill>
                  <a:srgbClr val="FF0000"/>
                </a:solidFill>
                <a:latin typeface="Times New Roman" panose="02020603050405020304" pitchFamily="18" charset="0"/>
                <a:cs typeface="Times New Roman" panose="02020603050405020304" pitchFamily="18" charset="0"/>
              </a:rPr>
              <a:t>如果使用</a:t>
            </a:r>
            <a:r>
              <a:rPr lang="en-US" altLang="zh-CN" sz="2000" b="1" kern="100" dirty="0">
                <a:solidFill>
                  <a:srgbClr val="FF0000"/>
                </a:solidFill>
                <a:latin typeface="Times New Roman" panose="02020603050405020304" pitchFamily="18" charset="0"/>
              </a:rPr>
              <a:t>Sigmoid</a:t>
            </a:r>
            <a:r>
              <a:rPr lang="zh-CN" altLang="zh-CN" sz="2000" b="1" kern="100" dirty="0">
                <a:solidFill>
                  <a:srgbClr val="FF0000"/>
                </a:solidFill>
                <a:latin typeface="Times New Roman" panose="02020603050405020304" pitchFamily="18" charset="0"/>
                <a:cs typeface="Times New Roman" panose="02020603050405020304" pitchFamily="18" charset="0"/>
              </a:rPr>
              <a:t>激活函数，则交叉熵损失函数一般肯定比均方差损失函数好。</a:t>
            </a:r>
            <a:endParaRPr lang="en-US" altLang="zh-CN" sz="2000" b="1" kern="100" dirty="0">
              <a:solidFill>
                <a:srgbClr val="FF0000"/>
              </a:solidFill>
              <a:latin typeface="Times New Roman" panose="02020603050405020304" pitchFamily="18" charset="0"/>
              <a:cs typeface="Times New Roman" panose="02020603050405020304" pitchFamily="18" charset="0"/>
            </a:endParaRPr>
          </a:p>
          <a:p>
            <a:endParaRPr lang="en-US" altLang="zh-CN" sz="2000" b="1" kern="100" dirty="0">
              <a:solidFill>
                <a:srgbClr val="FF000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zh-CN" altLang="zh-CN" sz="2000" b="1" kern="100" dirty="0">
                <a:solidFill>
                  <a:srgbClr val="FF0000"/>
                </a:solidFill>
                <a:latin typeface="Times New Roman" panose="02020603050405020304" pitchFamily="18" charset="0"/>
                <a:cs typeface="Times New Roman" panose="02020603050405020304" pitchFamily="18" charset="0"/>
              </a:rPr>
              <a:t>如果是</a:t>
            </a:r>
            <a:r>
              <a:rPr lang="en-US" altLang="zh-CN" sz="2000" b="1" kern="100" dirty="0">
                <a:solidFill>
                  <a:srgbClr val="FF0000"/>
                </a:solidFill>
                <a:latin typeface="Times New Roman" panose="02020603050405020304" pitchFamily="18" charset="0"/>
              </a:rPr>
              <a:t>DNN</a:t>
            </a:r>
            <a:r>
              <a:rPr lang="zh-CN" altLang="zh-CN" sz="2000" b="1" kern="100" dirty="0">
                <a:solidFill>
                  <a:srgbClr val="FF0000"/>
                </a:solidFill>
                <a:latin typeface="Times New Roman" panose="02020603050405020304" pitchFamily="18" charset="0"/>
                <a:cs typeface="Times New Roman" panose="02020603050405020304" pitchFamily="18" charset="0"/>
              </a:rPr>
              <a:t>用于分类，则一般在输出层使用</a:t>
            </a:r>
            <a:r>
              <a:rPr lang="en-US" altLang="zh-CN" sz="2000" b="1" kern="100" dirty="0" err="1">
                <a:solidFill>
                  <a:srgbClr val="FF0000"/>
                </a:solidFill>
                <a:latin typeface="Times New Roman" panose="02020603050405020304" pitchFamily="18" charset="0"/>
              </a:rPr>
              <a:t>Softmax</a:t>
            </a:r>
            <a:r>
              <a:rPr lang="zh-CN" altLang="zh-CN" sz="2000" b="1" kern="100" dirty="0">
                <a:solidFill>
                  <a:srgbClr val="FF0000"/>
                </a:solidFill>
                <a:latin typeface="Times New Roman" panose="02020603050405020304" pitchFamily="18" charset="0"/>
                <a:cs typeface="Times New Roman" panose="02020603050405020304" pitchFamily="18" charset="0"/>
              </a:rPr>
              <a:t>激活函数和对数似然损失函数。</a:t>
            </a:r>
            <a:endParaRPr lang="en-US" altLang="zh-CN" sz="2000" b="1" kern="100" dirty="0">
              <a:solidFill>
                <a:srgbClr val="FF0000"/>
              </a:solidFill>
              <a:latin typeface="Times New Roman" panose="02020603050405020304" pitchFamily="18" charset="0"/>
              <a:cs typeface="Times New Roman" panose="02020603050405020304" pitchFamily="18" charset="0"/>
            </a:endParaRPr>
          </a:p>
          <a:p>
            <a:endParaRPr lang="en-US" altLang="zh-CN" sz="2000" b="1" kern="100" dirty="0">
              <a:solidFill>
                <a:srgbClr val="FF000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2000" b="1" kern="100" dirty="0" err="1">
                <a:solidFill>
                  <a:srgbClr val="FF0000"/>
                </a:solidFill>
                <a:latin typeface="Times New Roman" panose="02020603050405020304" pitchFamily="18" charset="0"/>
              </a:rPr>
              <a:t>ReLU</a:t>
            </a:r>
            <a:r>
              <a:rPr lang="zh-CN" altLang="zh-CN" sz="2000" b="1" kern="100" dirty="0">
                <a:solidFill>
                  <a:srgbClr val="FF0000"/>
                </a:solidFill>
                <a:latin typeface="Times New Roman" panose="02020603050405020304" pitchFamily="18" charset="0"/>
                <a:cs typeface="Times New Roman" panose="02020603050405020304" pitchFamily="18" charset="0"/>
              </a:rPr>
              <a:t>激活函数对梯度消失问题有一定程度的解决，尤其是在</a:t>
            </a:r>
            <a:r>
              <a:rPr lang="en-US" altLang="zh-CN" sz="2000" b="1" kern="100" dirty="0">
                <a:solidFill>
                  <a:srgbClr val="FF0000"/>
                </a:solidFill>
                <a:latin typeface="Times New Roman" panose="02020603050405020304" pitchFamily="18" charset="0"/>
              </a:rPr>
              <a:t>CNN</a:t>
            </a:r>
            <a:r>
              <a:rPr lang="zh-CN" altLang="zh-CN" sz="2000" b="1" kern="100" dirty="0">
                <a:solidFill>
                  <a:srgbClr val="FF0000"/>
                </a:solidFill>
                <a:latin typeface="Times New Roman" panose="02020603050405020304" pitchFamily="18" charset="0"/>
                <a:cs typeface="Times New Roman" panose="02020603050405020304" pitchFamily="18" charset="0"/>
              </a:rPr>
              <a:t>模型中</a:t>
            </a:r>
            <a:endParaRPr lang="zh-CN" altLang="en-US" sz="2000" b="1" dirty="0">
              <a:solidFill>
                <a:srgbClr val="FF0000"/>
              </a:solidFill>
            </a:endParaRPr>
          </a:p>
        </p:txBody>
      </p:sp>
      <p:sp>
        <p:nvSpPr>
          <p:cNvPr id="5" name="标题 1">
            <a:extLst>
              <a:ext uri="{FF2B5EF4-FFF2-40B4-BE49-F238E27FC236}">
                <a16:creationId xmlns:a16="http://schemas.microsoft.com/office/drawing/2014/main" id="{E4CCAF56-4300-426D-8E41-9A7A31687803}"/>
              </a:ext>
            </a:extLst>
          </p:cNvPr>
          <p:cNvSpPr>
            <a:spLocks noGrp="1" noChangeArrowheads="1"/>
          </p:cNvSpPr>
          <p:nvPr>
            <p:ph type="title"/>
          </p:nvPr>
        </p:nvSpPr>
        <p:spPr>
          <a:xfrm>
            <a:off x="446856" y="529431"/>
            <a:ext cx="8229600" cy="595313"/>
          </a:xfrm>
        </p:spPr>
        <p:txBody>
          <a:bodyPr/>
          <a:lstStyle/>
          <a:p>
            <a:r>
              <a:rPr lang="en-US" altLang="zh-CN" sz="3200" b="1" dirty="0">
                <a:effectLst>
                  <a:outerShdw blurRad="38100" dist="38100" dir="2700000" algn="tl">
                    <a:srgbClr val="000000">
                      <a:alpha val="43137"/>
                    </a:srgbClr>
                  </a:outerShdw>
                </a:effectLst>
                <a:latin typeface="+mj-ea"/>
              </a:rPr>
              <a:t>9.3.3</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DNN</a:t>
            </a:r>
            <a:r>
              <a:rPr lang="zh-CN" altLang="en-US" sz="3200" b="1" dirty="0">
                <a:effectLst>
                  <a:outerShdw blurRad="38100" dist="38100" dir="2700000" algn="tl">
                    <a:srgbClr val="000000">
                      <a:alpha val="43137"/>
                    </a:srgbClr>
                  </a:outerShdw>
                </a:effectLst>
                <a:latin typeface="+mj-ea"/>
              </a:rPr>
              <a:t>激活函数选择</a:t>
            </a:r>
          </a:p>
        </p:txBody>
      </p:sp>
    </p:spTree>
    <p:extLst>
      <p:ext uri="{BB962C8B-B14F-4D97-AF65-F5344CB8AC3E}">
        <p14:creationId xmlns:p14="http://schemas.microsoft.com/office/powerpoint/2010/main" val="1819295286"/>
      </p:ext>
    </p:extLst>
  </p:cSld>
  <p:clrMapOvr>
    <a:masterClrMapping/>
  </p:clrMapOvr>
  <p:transition>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noChangeArrowheads="1"/>
          </p:cNvSpPr>
          <p:nvPr>
            <p:ph type="title"/>
          </p:nvPr>
        </p:nvSpPr>
        <p:spPr/>
        <p:txBody>
          <a:bodyPr/>
          <a:lstStyle/>
          <a:p>
            <a:r>
              <a:rPr lang="zh-CN" altLang="en-US" sz="3600" dirty="0">
                <a:latin typeface="宋体 (正文)"/>
                <a:ea typeface="黑体" panose="02010609060101010101" pitchFamily="49" charset="-122"/>
              </a:rPr>
              <a:t>第 </a:t>
            </a:r>
            <a:r>
              <a:rPr lang="en-US" altLang="zh-CN" sz="3600" dirty="0">
                <a:latin typeface="宋体 (正文)"/>
                <a:ea typeface="黑体" panose="02010609060101010101" pitchFamily="49" charset="-122"/>
              </a:rPr>
              <a:t>9 </a:t>
            </a:r>
            <a:r>
              <a:rPr lang="zh-CN" altLang="en-US" sz="3600" dirty="0">
                <a:latin typeface="宋体 (正文)"/>
                <a:ea typeface="黑体" panose="02010609060101010101" pitchFamily="49" charset="-122"/>
              </a:rPr>
              <a:t>章 神经网络</a:t>
            </a:r>
          </a:p>
        </p:txBody>
      </p:sp>
      <p:sp>
        <p:nvSpPr>
          <p:cNvPr id="7171" name="内容占位符 2">
            <a:extLst>
              <a:ext uri="{FF2B5EF4-FFF2-40B4-BE49-F238E27FC236}">
                <a16:creationId xmlns:a16="http://schemas.microsoft.com/office/drawing/2014/main" id="{CB39F74C-E5C5-4D5C-96A3-D50E2A720B41}"/>
              </a:ext>
            </a:extLst>
          </p:cNvPr>
          <p:cNvSpPr>
            <a:spLocks noGrp="1" noChangeArrowheads="1"/>
          </p:cNvSpPr>
          <p:nvPr>
            <p:ph idx="1"/>
          </p:nvPr>
        </p:nvSpPr>
        <p:spPr/>
        <p:txBody>
          <a:bodyPr/>
          <a:lstStyle/>
          <a:p>
            <a:pPr>
              <a:defRPr/>
            </a:pPr>
            <a:r>
              <a:rPr lang="en-US" altLang="zh-CN" b="1" dirty="0">
                <a:solidFill>
                  <a:schemeClr val="accent3">
                    <a:lumMod val="65000"/>
                  </a:schemeClr>
                </a:solidFill>
                <a:latin typeface="宋体 (正文)"/>
                <a:ea typeface="宋体" panose="02010600030101010101" pitchFamily="2" charset="-122"/>
              </a:rPr>
              <a:t>9.1</a:t>
            </a:r>
            <a:r>
              <a:rPr lang="zh-CN" altLang="en-US" b="1" dirty="0">
                <a:solidFill>
                  <a:schemeClr val="accent3">
                    <a:lumMod val="65000"/>
                  </a:schemeClr>
                </a:solidFill>
                <a:latin typeface="宋体 (正文)"/>
                <a:ea typeface="宋体" panose="02010600030101010101" pitchFamily="2" charset="-122"/>
              </a:rPr>
              <a:t>  神经网络概述与定义</a:t>
            </a:r>
            <a:endParaRPr lang="en-US" altLang="zh-CN" b="1" dirty="0">
              <a:solidFill>
                <a:schemeClr val="accent3">
                  <a:lumMod val="65000"/>
                </a:schemeClr>
              </a:solidFill>
              <a:latin typeface="宋体 (正文)"/>
              <a:ea typeface="宋体" panose="02010600030101010101" pitchFamily="2" charset="-122"/>
            </a:endParaRPr>
          </a:p>
          <a:p>
            <a:pPr>
              <a:defRPr/>
            </a:pPr>
            <a:r>
              <a:rPr lang="en-US" altLang="zh-CN" b="1" dirty="0">
                <a:solidFill>
                  <a:schemeClr val="accent3">
                    <a:lumMod val="65000"/>
                  </a:schemeClr>
                </a:solidFill>
                <a:latin typeface="宋体 (正文)"/>
                <a:ea typeface="宋体" panose="02010600030101010101" pitchFamily="2" charset="-122"/>
              </a:rPr>
              <a:t>9.2  </a:t>
            </a:r>
            <a:r>
              <a:rPr lang="zh-CN" altLang="en-US" b="1" dirty="0">
                <a:solidFill>
                  <a:schemeClr val="accent3">
                    <a:lumMod val="65000"/>
                  </a:schemeClr>
                </a:solidFill>
                <a:latin typeface="宋体 (正文)"/>
                <a:ea typeface="宋体" panose="02010600030101010101" pitchFamily="2" charset="-122"/>
              </a:rPr>
              <a:t>限制玻尔兹曼机（</a:t>
            </a:r>
            <a:r>
              <a:rPr lang="en-US" altLang="zh-CN" b="1" dirty="0">
                <a:solidFill>
                  <a:schemeClr val="accent3">
                    <a:lumMod val="65000"/>
                  </a:schemeClr>
                </a:solidFill>
                <a:latin typeface="宋体 (正文)"/>
                <a:ea typeface="宋体" panose="02010600030101010101" pitchFamily="2" charset="-122"/>
              </a:rPr>
              <a:t>RBM</a:t>
            </a:r>
            <a:r>
              <a:rPr lang="zh-CN" altLang="en-US" b="1" dirty="0">
                <a:solidFill>
                  <a:schemeClr val="accent3">
                    <a:lumMod val="65000"/>
                  </a:schemeClr>
                </a:solidFill>
                <a:latin typeface="宋体 (正文)"/>
                <a:ea typeface="宋体" panose="02010600030101010101" pitchFamily="2" charset="-122"/>
              </a:rPr>
              <a:t>）</a:t>
            </a:r>
            <a:endParaRPr lang="en-US" altLang="zh-CN" b="1" dirty="0">
              <a:solidFill>
                <a:schemeClr val="accent3">
                  <a:lumMod val="65000"/>
                </a:schemeClr>
              </a:solidFill>
              <a:latin typeface="宋体 (正文)"/>
              <a:ea typeface="宋体" panose="02010600030101010101" pitchFamily="2" charset="-122"/>
            </a:endParaRPr>
          </a:p>
          <a:p>
            <a:pPr>
              <a:defRPr/>
            </a:pPr>
            <a:r>
              <a:rPr lang="en-US" altLang="zh-CN" b="1" dirty="0">
                <a:solidFill>
                  <a:schemeClr val="accent3">
                    <a:lumMod val="65000"/>
                  </a:schemeClr>
                </a:solidFill>
                <a:latin typeface="宋体 (正文)"/>
                <a:ea typeface="宋体" panose="02010600030101010101" pitchFamily="2" charset="-122"/>
              </a:rPr>
              <a:t>9.3  </a:t>
            </a:r>
            <a:r>
              <a:rPr lang="zh-CN" altLang="en-US" b="1" dirty="0">
                <a:solidFill>
                  <a:schemeClr val="accent3">
                    <a:lumMod val="65000"/>
                  </a:schemeClr>
                </a:solidFill>
                <a:latin typeface="宋体 (正文)"/>
                <a:ea typeface="宋体" panose="02010600030101010101" pitchFamily="2" charset="-122"/>
              </a:rPr>
              <a:t>深度神经网络（</a:t>
            </a:r>
            <a:r>
              <a:rPr lang="en-US" altLang="zh-CN" b="1" dirty="0">
                <a:solidFill>
                  <a:schemeClr val="accent3">
                    <a:lumMod val="65000"/>
                  </a:schemeClr>
                </a:solidFill>
                <a:latin typeface="宋体 (正文)"/>
                <a:ea typeface="宋体" panose="02010600030101010101" pitchFamily="2" charset="-122"/>
              </a:rPr>
              <a:t>DNN</a:t>
            </a:r>
            <a:r>
              <a:rPr lang="zh-CN" altLang="en-US" b="1" dirty="0">
                <a:solidFill>
                  <a:schemeClr val="accent3">
                    <a:lumMod val="65000"/>
                  </a:schemeClr>
                </a:solidFill>
                <a:latin typeface="宋体 (正文)"/>
                <a:ea typeface="宋体" panose="02010600030101010101" pitchFamily="2" charset="-122"/>
              </a:rPr>
              <a:t>）</a:t>
            </a:r>
            <a:endParaRPr lang="en-US" altLang="zh-CN" b="1" dirty="0">
              <a:latin typeface="宋体 (正文)"/>
              <a:ea typeface="宋体" panose="02010600030101010101" pitchFamily="2" charset="-122"/>
            </a:endParaRPr>
          </a:p>
          <a:p>
            <a:pPr>
              <a:defRPr/>
            </a:pPr>
            <a:r>
              <a:rPr lang="en-US" altLang="zh-CN" b="1" dirty="0">
                <a:latin typeface="宋体 (正文)"/>
                <a:ea typeface="宋体" panose="02010600030101010101" pitchFamily="2" charset="-122"/>
              </a:rPr>
              <a:t>9.4</a:t>
            </a:r>
            <a:r>
              <a:rPr lang="zh-CN" altLang="en-US" b="1" dirty="0">
                <a:latin typeface="宋体 (正文)"/>
                <a:ea typeface="宋体" panose="02010600030101010101" pitchFamily="2" charset="-122"/>
              </a:rPr>
              <a:t> 卷积神经网络（</a:t>
            </a:r>
            <a:r>
              <a:rPr lang="en-US" altLang="zh-CN" b="1" dirty="0">
                <a:latin typeface="宋体 (正文)"/>
                <a:ea typeface="宋体" panose="02010600030101010101" pitchFamily="2" charset="-122"/>
              </a:rPr>
              <a:t>CNN</a:t>
            </a:r>
            <a:r>
              <a:rPr lang="zh-CN" altLang="en-US" b="1" dirty="0">
                <a:latin typeface="宋体 (正文)"/>
                <a:ea typeface="宋体" panose="02010600030101010101" pitchFamily="2" charset="-122"/>
              </a:rPr>
              <a:t>）</a:t>
            </a:r>
            <a:endParaRPr lang="en-US" altLang="zh-CN" b="1" dirty="0">
              <a:latin typeface="宋体 (正文)"/>
              <a:ea typeface="宋体" panose="02010600030101010101" pitchFamily="2" charset="-122"/>
            </a:endParaRPr>
          </a:p>
          <a:p>
            <a:pPr lvl="1">
              <a:defRPr/>
            </a:pPr>
            <a:r>
              <a:rPr lang="en-US" altLang="zh-CN" b="1" dirty="0">
                <a:latin typeface="宋体 (正文)"/>
                <a:ea typeface="宋体" panose="02010600030101010101" pitchFamily="2" charset="-122"/>
              </a:rPr>
              <a:t>9.4.1 </a:t>
            </a:r>
            <a:r>
              <a:rPr lang="zh-CN" altLang="en-US" b="1" dirty="0">
                <a:latin typeface="宋体 (正文)"/>
                <a:ea typeface="宋体" panose="02010600030101010101" pitchFamily="2" charset="-122"/>
              </a:rPr>
              <a:t>卷积神经网络定义与结构</a:t>
            </a:r>
            <a:endParaRPr lang="en-US" altLang="zh-CN" b="1" dirty="0">
              <a:latin typeface="宋体 (正文)"/>
              <a:ea typeface="宋体" panose="02010600030101010101" pitchFamily="2" charset="-122"/>
            </a:endParaRPr>
          </a:p>
          <a:p>
            <a:pPr lvl="1">
              <a:defRPr/>
            </a:pPr>
            <a:r>
              <a:rPr lang="en-US" altLang="zh-CN" b="1" dirty="0">
                <a:latin typeface="宋体 (正文)"/>
                <a:ea typeface="宋体" panose="02010600030101010101" pitchFamily="2" charset="-122"/>
              </a:rPr>
              <a:t>9.4.2 CNN</a:t>
            </a:r>
            <a:r>
              <a:rPr lang="zh-CN" altLang="en-US" b="1" dirty="0">
                <a:latin typeface="宋体 (正文)"/>
                <a:ea typeface="宋体" panose="02010600030101010101" pitchFamily="2" charset="-122"/>
              </a:rPr>
              <a:t>卷积、池化、全连接</a:t>
            </a:r>
            <a:endParaRPr lang="en-US" altLang="zh-CN" b="1" dirty="0">
              <a:latin typeface="宋体 (正文)"/>
              <a:ea typeface="宋体" panose="02010600030101010101" pitchFamily="2" charset="-122"/>
            </a:endParaRPr>
          </a:p>
          <a:p>
            <a:pPr lvl="1">
              <a:defRPr/>
            </a:pPr>
            <a:r>
              <a:rPr lang="en-US" altLang="zh-CN" b="1" dirty="0">
                <a:latin typeface="宋体 (正文)"/>
                <a:ea typeface="宋体" panose="02010600030101010101" pitchFamily="2" charset="-122"/>
              </a:rPr>
              <a:t>9.4.3 CNN</a:t>
            </a:r>
            <a:r>
              <a:rPr lang="zh-CN" altLang="en-US" b="1" dirty="0">
                <a:latin typeface="宋体 (正文)"/>
                <a:ea typeface="宋体" panose="02010600030101010101" pitchFamily="2" charset="-122"/>
              </a:rPr>
              <a:t>两个特点：空间排列与权值共享</a:t>
            </a:r>
            <a:endParaRPr lang="en-US" altLang="zh-CN" b="1" dirty="0">
              <a:solidFill>
                <a:schemeClr val="accent3">
                  <a:lumMod val="65000"/>
                </a:schemeClr>
              </a:solidFill>
              <a:latin typeface="宋体 (正文)"/>
              <a:ea typeface="宋体" panose="02010600030101010101" pitchFamily="2" charset="-122"/>
            </a:endParaRPr>
          </a:p>
          <a:p>
            <a:pPr>
              <a:defRPr/>
            </a:pPr>
            <a:r>
              <a:rPr lang="en-US" altLang="zh-CN" b="1" dirty="0">
                <a:solidFill>
                  <a:schemeClr val="accent3">
                    <a:lumMod val="65000"/>
                  </a:schemeClr>
                </a:solidFill>
                <a:latin typeface="宋体 (正文)"/>
                <a:ea typeface="宋体" panose="02010600030101010101" pitchFamily="2" charset="-122"/>
              </a:rPr>
              <a:t>9.5  </a:t>
            </a:r>
            <a:r>
              <a:rPr lang="zh-CN" altLang="en-US" b="1" dirty="0">
                <a:solidFill>
                  <a:schemeClr val="accent3">
                    <a:lumMod val="65000"/>
                  </a:schemeClr>
                </a:solidFill>
                <a:latin typeface="宋体 (正文)"/>
                <a:ea typeface="宋体" panose="02010600030101010101" pitchFamily="2" charset="-122"/>
              </a:rPr>
              <a:t>循环神经网络（</a:t>
            </a:r>
            <a:r>
              <a:rPr lang="en-US" altLang="zh-CN" b="1" dirty="0">
                <a:solidFill>
                  <a:schemeClr val="accent3">
                    <a:lumMod val="65000"/>
                  </a:schemeClr>
                </a:solidFill>
                <a:latin typeface="宋体 (正文)"/>
                <a:ea typeface="宋体" panose="02010600030101010101" pitchFamily="2" charset="-122"/>
              </a:rPr>
              <a:t>RNN</a:t>
            </a:r>
            <a:r>
              <a:rPr lang="zh-CN" altLang="en-US" b="1" dirty="0">
                <a:solidFill>
                  <a:schemeClr val="accent3">
                    <a:lumMod val="65000"/>
                  </a:schemeClr>
                </a:solidFill>
                <a:latin typeface="宋体 (正文)"/>
                <a:ea typeface="宋体" panose="02010600030101010101" pitchFamily="2" charset="-122"/>
              </a:rPr>
              <a:t>）</a:t>
            </a:r>
            <a:endParaRPr lang="en-US" altLang="zh-CN" b="1" dirty="0">
              <a:solidFill>
                <a:schemeClr val="accent3">
                  <a:lumMod val="65000"/>
                </a:schemeClr>
              </a:solidFill>
              <a:latin typeface="宋体 (正文)"/>
              <a:ea typeface="宋体" panose="02010600030101010101" pitchFamily="2" charset="-122"/>
            </a:endParaRPr>
          </a:p>
        </p:txBody>
      </p:sp>
    </p:spTree>
    <p:extLst>
      <p:ext uri="{BB962C8B-B14F-4D97-AF65-F5344CB8AC3E}">
        <p14:creationId xmlns:p14="http://schemas.microsoft.com/office/powerpoint/2010/main" val="1241316208"/>
      </p:ext>
    </p:extLst>
  </p:cSld>
  <p:clrMapOvr>
    <a:masterClrMapping/>
  </p:clrMapOvr>
  <p:transition>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CC71581-D7D4-4F9E-BAD5-AD52906347AB}"/>
              </a:ext>
            </a:extLst>
          </p:cNvPr>
          <p:cNvSpPr txBox="1"/>
          <p:nvPr/>
        </p:nvSpPr>
        <p:spPr>
          <a:xfrm>
            <a:off x="633976" y="2420888"/>
            <a:ext cx="8054138" cy="4093428"/>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dirty="0"/>
              <a:t>早在</a:t>
            </a:r>
            <a:r>
              <a:rPr lang="en-US" altLang="zh-CN" sz="2000" dirty="0"/>
              <a:t>1989</a:t>
            </a:r>
            <a:r>
              <a:rPr lang="zh-CN" altLang="en-US" sz="2000" dirty="0"/>
              <a:t>年，</a:t>
            </a:r>
            <a:r>
              <a:rPr lang="en-US" altLang="zh-CN" sz="2000" dirty="0"/>
              <a:t>Yann </a:t>
            </a:r>
            <a:r>
              <a:rPr lang="en-US" altLang="zh-CN" sz="2000" dirty="0" err="1"/>
              <a:t>LeCun</a:t>
            </a:r>
            <a:r>
              <a:rPr lang="zh-CN" altLang="en-US" sz="2000" dirty="0"/>
              <a:t>（现纽约大学教授）和他的同事们就发表了卷积神经网络（</a:t>
            </a:r>
            <a:r>
              <a:rPr lang="en-US" altLang="zh-CN" sz="2000" dirty="0"/>
              <a:t>Convolution Neural Networks</a:t>
            </a:r>
            <a:r>
              <a:rPr lang="zh-CN" altLang="en-US" sz="2000" dirty="0"/>
              <a:t>，简称</a:t>
            </a:r>
            <a:r>
              <a:rPr lang="en-US" altLang="zh-CN" sz="2000" dirty="0"/>
              <a:t>CNN</a:t>
            </a:r>
            <a:r>
              <a:rPr lang="zh-CN" altLang="en-US" sz="2000" dirty="0"/>
              <a:t>）的工作。</a:t>
            </a:r>
            <a:endParaRPr lang="en-US" altLang="zh-CN" sz="2000" dirty="0"/>
          </a:p>
          <a:p>
            <a:endParaRPr lang="en-US" altLang="zh-CN" sz="2000" dirty="0"/>
          </a:p>
          <a:p>
            <a:pPr marL="285750" indent="-285750">
              <a:buFont typeface="Wingdings" panose="05000000000000000000" pitchFamily="2" charset="2"/>
              <a:buChar char="Ø"/>
            </a:pPr>
            <a:r>
              <a:rPr lang="en-US" altLang="zh-CN" sz="2000" dirty="0"/>
              <a:t>CNN</a:t>
            </a:r>
            <a:r>
              <a:rPr lang="zh-CN" altLang="en-US" sz="2000" dirty="0"/>
              <a:t>是一种带有卷积结构的深度神经网络，通常至少有两个非线性可训练的卷积层，两个非线性的固定卷积层（又叫</a:t>
            </a:r>
            <a:r>
              <a:rPr lang="en-US" altLang="zh-CN" sz="2000" dirty="0"/>
              <a:t>Pooling Layer</a:t>
            </a:r>
            <a:r>
              <a:rPr lang="zh-CN" altLang="en-US" sz="2000" dirty="0"/>
              <a:t>）和一个全连接层，一共至少五个隐藏层。</a:t>
            </a:r>
            <a:endParaRPr lang="en-US" altLang="zh-CN" sz="2000" dirty="0"/>
          </a:p>
          <a:p>
            <a:endParaRPr lang="en-US" altLang="zh-CN" sz="2000" dirty="0"/>
          </a:p>
          <a:p>
            <a:pPr marL="285750" indent="-285750">
              <a:buFont typeface="Wingdings" panose="05000000000000000000" pitchFamily="2" charset="2"/>
              <a:buChar char="Ø"/>
            </a:pPr>
            <a:r>
              <a:rPr lang="en-US" altLang="zh-CN" sz="2000" dirty="0"/>
              <a:t>CNN</a:t>
            </a:r>
            <a:r>
              <a:rPr lang="zh-CN" altLang="en-US" sz="2000" dirty="0"/>
              <a:t>的结构受到著名的</a:t>
            </a:r>
            <a:r>
              <a:rPr lang="en-US" altLang="zh-CN" sz="2000" dirty="0"/>
              <a:t>Hubel-Wiesel</a:t>
            </a:r>
            <a:r>
              <a:rPr lang="zh-CN" altLang="en-US" sz="2000" dirty="0"/>
              <a:t>生物视觉模型的启发，尤其是模拟视觉皮层</a:t>
            </a:r>
            <a:r>
              <a:rPr lang="en-US" altLang="zh-CN" sz="2000" dirty="0"/>
              <a:t>V1</a:t>
            </a:r>
            <a:r>
              <a:rPr lang="zh-CN" altLang="en-US" sz="2000" dirty="0"/>
              <a:t>和</a:t>
            </a:r>
            <a:r>
              <a:rPr lang="en-US" altLang="zh-CN" sz="2000" dirty="0"/>
              <a:t>V2</a:t>
            </a:r>
            <a:r>
              <a:rPr lang="zh-CN" altLang="en-US" sz="2000" dirty="0"/>
              <a:t>层中</a:t>
            </a:r>
            <a:r>
              <a:rPr lang="en-US" altLang="zh-CN" sz="2000" dirty="0"/>
              <a:t>Simple Cell</a:t>
            </a:r>
            <a:r>
              <a:rPr lang="zh-CN" altLang="en-US" sz="2000" dirty="0"/>
              <a:t>和</a:t>
            </a:r>
            <a:r>
              <a:rPr lang="en-US" altLang="zh-CN" sz="2000" dirty="0" err="1"/>
              <a:t>Comlex</a:t>
            </a:r>
            <a:r>
              <a:rPr lang="en-US" altLang="zh-CN" sz="2000" dirty="0"/>
              <a:t> Cell</a:t>
            </a:r>
            <a:r>
              <a:rPr lang="zh-CN" altLang="en-US" sz="2000" dirty="0"/>
              <a:t>的行为</a:t>
            </a:r>
            <a:endParaRPr lang="en-US" altLang="zh-CN" sz="2000" dirty="0"/>
          </a:p>
          <a:p>
            <a:endParaRPr lang="en-US" altLang="zh-CN" sz="2000" dirty="0"/>
          </a:p>
          <a:p>
            <a:pPr marL="285750" indent="-285750">
              <a:buFont typeface="Wingdings" panose="05000000000000000000" pitchFamily="2" charset="2"/>
              <a:buChar char="Ø"/>
            </a:pPr>
            <a:r>
              <a:rPr lang="en-US" altLang="zh-CN" sz="2000" dirty="0"/>
              <a:t>CNN</a:t>
            </a:r>
            <a:r>
              <a:rPr lang="zh-CN" altLang="en-US" sz="2000" dirty="0"/>
              <a:t>近年来在多个方向持续发力，在语音识别、人脸识别、通用物体识别、运动分析、自然语言处理甚至脑电波分析方面均有突破。</a:t>
            </a:r>
          </a:p>
        </p:txBody>
      </p:sp>
      <p:sp>
        <p:nvSpPr>
          <p:cNvPr id="4" name="标题 1">
            <a:extLst>
              <a:ext uri="{FF2B5EF4-FFF2-40B4-BE49-F238E27FC236}">
                <a16:creationId xmlns:a16="http://schemas.microsoft.com/office/drawing/2014/main" id="{C8307EAE-9FF9-4B27-909A-366E13918C11}"/>
              </a:ext>
            </a:extLst>
          </p:cNvPr>
          <p:cNvSpPr>
            <a:spLocks noGrp="1" noChangeArrowheads="1"/>
          </p:cNvSpPr>
          <p:nvPr>
            <p:ph type="title"/>
          </p:nvPr>
        </p:nvSpPr>
        <p:spPr>
          <a:xfrm>
            <a:off x="446856" y="529431"/>
            <a:ext cx="8229600" cy="595313"/>
          </a:xfrm>
        </p:spPr>
        <p:txBody>
          <a:bodyPr/>
          <a:lstStyle/>
          <a:p>
            <a:r>
              <a:rPr lang="en-US" altLang="zh-CN" sz="3200" b="1" dirty="0">
                <a:effectLst>
                  <a:outerShdw blurRad="38100" dist="38100" dir="2700000" algn="tl">
                    <a:srgbClr val="000000">
                      <a:alpha val="43137"/>
                    </a:srgbClr>
                  </a:outerShdw>
                </a:effectLst>
                <a:latin typeface="+mj-ea"/>
              </a:rPr>
              <a:t>9.4.1</a:t>
            </a:r>
            <a:r>
              <a:rPr lang="zh-CN" altLang="en-US" sz="3200" b="1" dirty="0">
                <a:effectLst>
                  <a:outerShdw blurRad="38100" dist="38100" dir="2700000" algn="tl">
                    <a:srgbClr val="000000">
                      <a:alpha val="43137"/>
                    </a:srgbClr>
                  </a:outerShdw>
                </a:effectLst>
                <a:latin typeface="+mj-ea"/>
              </a:rPr>
              <a:t> 卷积神经网络定义与结构</a:t>
            </a:r>
          </a:p>
        </p:txBody>
      </p:sp>
      <p:sp>
        <p:nvSpPr>
          <p:cNvPr id="5" name="文本框 4">
            <a:extLst>
              <a:ext uri="{FF2B5EF4-FFF2-40B4-BE49-F238E27FC236}">
                <a16:creationId xmlns:a16="http://schemas.microsoft.com/office/drawing/2014/main" id="{40EB5C49-A335-4C0E-8D2B-39EA9E383297}"/>
              </a:ext>
            </a:extLst>
          </p:cNvPr>
          <p:cNvSpPr txBox="1"/>
          <p:nvPr/>
        </p:nvSpPr>
        <p:spPr>
          <a:xfrm>
            <a:off x="446856" y="1700807"/>
            <a:ext cx="4608512" cy="461665"/>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400" b="1" dirty="0">
                <a:solidFill>
                  <a:srgbClr val="00B0F0"/>
                </a:solidFill>
              </a:rPr>
              <a:t>卷积神经网络的发展</a:t>
            </a:r>
          </a:p>
        </p:txBody>
      </p:sp>
    </p:spTree>
    <p:extLst>
      <p:ext uri="{BB962C8B-B14F-4D97-AF65-F5344CB8AC3E}">
        <p14:creationId xmlns:p14="http://schemas.microsoft.com/office/powerpoint/2010/main" val="915048312"/>
      </p:ext>
    </p:extLst>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BB08BBB-5789-4010-ADAF-03B6EF0FA849}"/>
              </a:ext>
            </a:extLst>
          </p:cNvPr>
          <p:cNvSpPr txBox="1"/>
          <p:nvPr/>
        </p:nvSpPr>
        <p:spPr>
          <a:xfrm>
            <a:off x="827584" y="1344255"/>
            <a:ext cx="7746370" cy="1015663"/>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dirty="0">
                <a:solidFill>
                  <a:srgbClr val="FF0000"/>
                </a:solidFill>
                <a:latin typeface="+mn-ea"/>
                <a:ea typeface="+mn-ea"/>
              </a:rPr>
              <a:t>生物神经网络</a:t>
            </a:r>
            <a:r>
              <a:rPr lang="zh-CN" altLang="en-US" sz="2000" b="1" dirty="0">
                <a:latin typeface="+mn-ea"/>
                <a:ea typeface="+mn-ea"/>
              </a:rPr>
              <a:t>（自然神经网络</a:t>
            </a:r>
            <a:r>
              <a:rPr lang="en-US" altLang="zh-CN" sz="2000" b="1" dirty="0">
                <a:latin typeface="+mn-ea"/>
                <a:ea typeface="+mn-ea"/>
              </a:rPr>
              <a:t>/Biological Neural Networks</a:t>
            </a:r>
            <a:r>
              <a:rPr lang="zh-CN" altLang="en-US" sz="2000" b="1" dirty="0">
                <a:latin typeface="+mn-ea"/>
                <a:ea typeface="+mn-ea"/>
              </a:rPr>
              <a:t>）一般是指生物的大脑神经元、细胞、触点等组成的网络，用于产生生物的意识，帮助生物进行思考和行动。</a:t>
            </a:r>
          </a:p>
        </p:txBody>
      </p:sp>
      <p:pic>
        <p:nvPicPr>
          <p:cNvPr id="5" name="图片 4">
            <a:extLst>
              <a:ext uri="{FF2B5EF4-FFF2-40B4-BE49-F238E27FC236}">
                <a16:creationId xmlns:a16="http://schemas.microsoft.com/office/drawing/2014/main" id="{E64992E8-C5C5-4450-A0F0-127B0E952EA9}"/>
              </a:ext>
            </a:extLst>
          </p:cNvPr>
          <p:cNvPicPr/>
          <p:nvPr/>
        </p:nvPicPr>
        <p:blipFill>
          <a:blip r:embed="rId2"/>
          <a:stretch>
            <a:fillRect/>
          </a:stretch>
        </p:blipFill>
        <p:spPr>
          <a:xfrm>
            <a:off x="689873" y="4255686"/>
            <a:ext cx="3735324" cy="2232248"/>
          </a:xfrm>
          <a:prstGeom prst="rect">
            <a:avLst/>
          </a:prstGeom>
        </p:spPr>
      </p:pic>
      <p:sp>
        <p:nvSpPr>
          <p:cNvPr id="6" name="文本框 5">
            <a:extLst>
              <a:ext uri="{FF2B5EF4-FFF2-40B4-BE49-F238E27FC236}">
                <a16:creationId xmlns:a16="http://schemas.microsoft.com/office/drawing/2014/main" id="{766FB086-AA60-4AA2-A972-91F2D8DA19F5}"/>
              </a:ext>
            </a:extLst>
          </p:cNvPr>
          <p:cNvSpPr txBox="1"/>
          <p:nvPr/>
        </p:nvSpPr>
        <p:spPr>
          <a:xfrm>
            <a:off x="827584" y="2457728"/>
            <a:ext cx="7746370" cy="1631216"/>
          </a:xfrm>
          <a:prstGeom prst="rect">
            <a:avLst/>
          </a:prstGeom>
          <a:noFill/>
        </p:spPr>
        <p:txBody>
          <a:bodyPr wrap="square" rtlCol="0">
            <a:spAutoFit/>
          </a:bodyPr>
          <a:lstStyle/>
          <a:p>
            <a:endParaRPr lang="en-US" altLang="zh-CN" sz="2000" b="1" dirty="0">
              <a:latin typeface="+mn-ea"/>
              <a:ea typeface="+mn-ea"/>
            </a:endParaRPr>
          </a:p>
          <a:p>
            <a:pPr marL="342900" indent="-342900">
              <a:buFont typeface="Wingdings" panose="05000000000000000000" pitchFamily="2" charset="2"/>
              <a:buChar char="Ø"/>
            </a:pPr>
            <a:r>
              <a:rPr lang="zh-CN" altLang="en-US" sz="2000" b="1" dirty="0">
                <a:solidFill>
                  <a:srgbClr val="FF0000"/>
                </a:solidFill>
                <a:latin typeface="+mn-ea"/>
                <a:ea typeface="+mn-ea"/>
              </a:rPr>
              <a:t>人工神经网络</a:t>
            </a:r>
            <a:r>
              <a:rPr lang="zh-CN" altLang="en-US" sz="2000" b="1" dirty="0">
                <a:latin typeface="+mn-ea"/>
                <a:ea typeface="+mn-ea"/>
              </a:rPr>
              <a:t>（类神经网络</a:t>
            </a:r>
            <a:r>
              <a:rPr lang="en-US" altLang="zh-CN" sz="2000" b="1" dirty="0">
                <a:latin typeface="+mn-ea"/>
                <a:ea typeface="+mn-ea"/>
              </a:rPr>
              <a:t>/Artificial Neural Networks</a:t>
            </a:r>
            <a:r>
              <a:rPr lang="zh-CN" altLang="en-US" sz="2000" b="1" dirty="0">
                <a:latin typeface="+mn-ea"/>
                <a:ea typeface="+mn-ea"/>
              </a:rPr>
              <a:t>，</a:t>
            </a:r>
            <a:r>
              <a:rPr lang="en-US" altLang="zh-CN" sz="2000" b="1" dirty="0">
                <a:latin typeface="+mn-ea"/>
                <a:ea typeface="+mn-ea"/>
              </a:rPr>
              <a:t>ANN</a:t>
            </a:r>
            <a:r>
              <a:rPr lang="zh-CN" altLang="en-US" sz="2000" b="1" dirty="0">
                <a:latin typeface="+mn-ea"/>
                <a:ea typeface="+mn-ea"/>
              </a:rPr>
              <a:t>）是一种</a:t>
            </a:r>
            <a:r>
              <a:rPr lang="zh-CN" altLang="en-US" sz="2000" b="1" dirty="0">
                <a:solidFill>
                  <a:srgbClr val="FF0000"/>
                </a:solidFill>
                <a:latin typeface="+mn-ea"/>
                <a:ea typeface="+mn-ea"/>
              </a:rPr>
              <a:t>基于模仿生物大脑神经结构和功能而进行信息处理的数学模型</a:t>
            </a:r>
            <a:r>
              <a:rPr lang="zh-CN" altLang="en-US" sz="2000" b="1" dirty="0">
                <a:latin typeface="+mn-ea"/>
                <a:ea typeface="+mn-ea"/>
              </a:rPr>
              <a:t>。是对人脑若干基本特性的抽象和模拟，常简称为</a:t>
            </a:r>
            <a:r>
              <a:rPr lang="zh-CN" altLang="en-US" sz="2000" b="1" dirty="0">
                <a:solidFill>
                  <a:srgbClr val="00B0F0"/>
                </a:solidFill>
                <a:latin typeface="+mn-ea"/>
                <a:ea typeface="+mn-ea"/>
              </a:rPr>
              <a:t>神经网络</a:t>
            </a:r>
            <a:r>
              <a:rPr lang="zh-CN" altLang="en-US" sz="2000" b="1" dirty="0">
                <a:latin typeface="+mn-ea"/>
                <a:ea typeface="+mn-ea"/>
              </a:rPr>
              <a:t>。</a:t>
            </a:r>
          </a:p>
        </p:txBody>
      </p:sp>
      <p:sp>
        <p:nvSpPr>
          <p:cNvPr id="7" name="文本框 6">
            <a:extLst>
              <a:ext uri="{FF2B5EF4-FFF2-40B4-BE49-F238E27FC236}">
                <a16:creationId xmlns:a16="http://schemas.microsoft.com/office/drawing/2014/main" id="{6952DA76-AC33-43EF-94C2-969CFCB2741E}"/>
              </a:ext>
            </a:extLst>
          </p:cNvPr>
          <p:cNvSpPr txBox="1"/>
          <p:nvPr/>
        </p:nvSpPr>
        <p:spPr>
          <a:xfrm>
            <a:off x="1475657" y="6286767"/>
            <a:ext cx="2376264" cy="461665"/>
          </a:xfrm>
          <a:prstGeom prst="rect">
            <a:avLst/>
          </a:prstGeom>
          <a:noFill/>
        </p:spPr>
        <p:txBody>
          <a:bodyPr wrap="square" rtlCol="0">
            <a:spAutoFit/>
          </a:bodyPr>
          <a:lstStyle/>
          <a:p>
            <a:r>
              <a:rPr lang="zh-CN" altLang="en-US" sz="2400" b="1" dirty="0"/>
              <a:t>人脑神经元</a:t>
            </a:r>
            <a:r>
              <a:rPr lang="zh-CN" altLang="en-US" sz="2000" b="1" dirty="0"/>
              <a:t>结构</a:t>
            </a:r>
          </a:p>
        </p:txBody>
      </p:sp>
      <p:pic>
        <p:nvPicPr>
          <p:cNvPr id="8" name="图片 7">
            <a:extLst>
              <a:ext uri="{FF2B5EF4-FFF2-40B4-BE49-F238E27FC236}">
                <a16:creationId xmlns:a16="http://schemas.microsoft.com/office/drawing/2014/main" id="{13DE6EBF-8924-43D9-9DE9-D88236083D7A}"/>
              </a:ext>
            </a:extLst>
          </p:cNvPr>
          <p:cNvPicPr>
            <a:picLocks noChangeAspect="1"/>
          </p:cNvPicPr>
          <p:nvPr/>
        </p:nvPicPr>
        <p:blipFill>
          <a:blip r:embed="rId3"/>
          <a:stretch>
            <a:fillRect/>
          </a:stretch>
        </p:blipFill>
        <p:spPr>
          <a:xfrm>
            <a:off x="4718804" y="4103033"/>
            <a:ext cx="3967995" cy="2306133"/>
          </a:xfrm>
          <a:prstGeom prst="rect">
            <a:avLst/>
          </a:prstGeom>
        </p:spPr>
      </p:pic>
      <p:sp>
        <p:nvSpPr>
          <p:cNvPr id="9" name="文本框 8">
            <a:extLst>
              <a:ext uri="{FF2B5EF4-FFF2-40B4-BE49-F238E27FC236}">
                <a16:creationId xmlns:a16="http://schemas.microsoft.com/office/drawing/2014/main" id="{ABE8A1BB-A6FF-45DE-812E-DF621C2CA00D}"/>
              </a:ext>
            </a:extLst>
          </p:cNvPr>
          <p:cNvSpPr txBox="1"/>
          <p:nvPr/>
        </p:nvSpPr>
        <p:spPr>
          <a:xfrm>
            <a:off x="4995849" y="6328569"/>
            <a:ext cx="3578105" cy="400110"/>
          </a:xfrm>
          <a:prstGeom prst="rect">
            <a:avLst/>
          </a:prstGeom>
          <a:noFill/>
        </p:spPr>
        <p:txBody>
          <a:bodyPr wrap="square" rtlCol="0">
            <a:spAutoFit/>
          </a:bodyPr>
          <a:lstStyle/>
          <a:p>
            <a:r>
              <a:rPr lang="zh-CN" altLang="en-US" sz="2000" b="1" dirty="0"/>
              <a:t>人工神经网络神经元模型</a:t>
            </a:r>
          </a:p>
        </p:txBody>
      </p:sp>
      <p:sp>
        <p:nvSpPr>
          <p:cNvPr id="11" name="标题 1">
            <a:extLst>
              <a:ext uri="{FF2B5EF4-FFF2-40B4-BE49-F238E27FC236}">
                <a16:creationId xmlns:a16="http://schemas.microsoft.com/office/drawing/2014/main" id="{D2B58BBD-BB22-478F-88F6-FF96E7EA6CB8}"/>
              </a:ext>
            </a:extLst>
          </p:cNvPr>
          <p:cNvSpPr>
            <a:spLocks noGrp="1" noChangeArrowheads="1"/>
          </p:cNvSpPr>
          <p:nvPr>
            <p:ph type="title"/>
          </p:nvPr>
        </p:nvSpPr>
        <p:spPr>
          <a:xfrm>
            <a:off x="457200" y="529431"/>
            <a:ext cx="8229600" cy="595313"/>
          </a:xfrm>
        </p:spPr>
        <p:txBody>
          <a:bodyPr/>
          <a:lstStyle/>
          <a:p>
            <a:r>
              <a:rPr lang="en-US" altLang="zh-CN" sz="3200" b="1" dirty="0">
                <a:effectLst>
                  <a:outerShdw blurRad="38100" dist="38100" dir="2700000" algn="tl">
                    <a:srgbClr val="000000">
                      <a:alpha val="43137"/>
                    </a:srgbClr>
                  </a:outerShdw>
                </a:effectLst>
                <a:latin typeface="+mj-ea"/>
              </a:rPr>
              <a:t>9.1.1</a:t>
            </a:r>
            <a:r>
              <a:rPr lang="zh-CN" altLang="en-US" sz="3200" b="1" dirty="0">
                <a:effectLst>
                  <a:outerShdw blurRad="38100" dist="38100" dir="2700000" algn="tl">
                    <a:srgbClr val="000000">
                      <a:alpha val="43137"/>
                    </a:srgbClr>
                  </a:outerShdw>
                </a:effectLst>
                <a:latin typeface="+mj-ea"/>
              </a:rPr>
              <a:t> 神经网络概述</a:t>
            </a:r>
          </a:p>
        </p:txBody>
      </p:sp>
    </p:spTree>
  </p:cSld>
  <p:clrMapOvr>
    <a:masterClrMapping/>
  </p:clrMapOvr>
  <p:transition>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17C4363-5184-4FD9-8941-AF57510C4BFF}"/>
              </a:ext>
            </a:extLst>
          </p:cNvPr>
          <p:cNvSpPr/>
          <p:nvPr/>
        </p:nvSpPr>
        <p:spPr>
          <a:xfrm>
            <a:off x="323528" y="1306620"/>
            <a:ext cx="8820472" cy="2769989"/>
          </a:xfrm>
          <a:prstGeom prst="rect">
            <a:avLst/>
          </a:prstGeom>
        </p:spPr>
        <p:txBody>
          <a:bodyPr wrap="square">
            <a:spAutoFit/>
          </a:bodyPr>
          <a:lstStyle/>
          <a:p>
            <a:pPr marL="285750" indent="-285750">
              <a:buFont typeface="Wingdings" panose="05000000000000000000" pitchFamily="2" charset="2"/>
              <a:buChar char="Ø"/>
            </a:pPr>
            <a:r>
              <a:rPr lang="zh-CN" altLang="en-US" sz="2400" b="1" dirty="0">
                <a:solidFill>
                  <a:srgbClr val="00B0F0"/>
                </a:solidFill>
              </a:rPr>
              <a:t>卷积神经网络关键概述</a:t>
            </a:r>
            <a:endParaRPr lang="en-US" altLang="zh-CN" sz="2400" b="1" dirty="0">
              <a:solidFill>
                <a:srgbClr val="00B0F0"/>
              </a:solidFill>
            </a:endParaRPr>
          </a:p>
          <a:p>
            <a:pPr marL="285750" indent="-285750">
              <a:buFont typeface="Wingdings" panose="05000000000000000000" pitchFamily="2" charset="2"/>
              <a:buChar char="Ø"/>
            </a:pPr>
            <a:endParaRPr lang="en-US" altLang="zh-CN" sz="2400" b="1" dirty="0">
              <a:solidFill>
                <a:srgbClr val="0000FF"/>
              </a:solidFill>
            </a:endParaRPr>
          </a:p>
          <a:p>
            <a:r>
              <a:rPr lang="zh-CN" altLang="en-US" dirty="0">
                <a:solidFill>
                  <a:srgbClr val="362E2B"/>
                </a:solidFill>
              </a:rPr>
              <a:t>卷积神经网络与普通神经网络的区别在于，</a:t>
            </a:r>
            <a:r>
              <a:rPr lang="en-US" altLang="zh-CN" dirty="0">
                <a:solidFill>
                  <a:srgbClr val="362E2B"/>
                </a:solidFill>
              </a:rPr>
              <a:t>CNN</a:t>
            </a:r>
            <a:r>
              <a:rPr lang="zh-CN" altLang="en-US" dirty="0">
                <a:solidFill>
                  <a:srgbClr val="362E2B"/>
                </a:solidFill>
              </a:rPr>
              <a:t>包含了一个</a:t>
            </a:r>
            <a:r>
              <a:rPr lang="zh-CN" altLang="en-US" b="1" dirty="0">
                <a:solidFill>
                  <a:srgbClr val="FF0000"/>
                </a:solidFill>
              </a:rPr>
              <a:t>由卷积层和子采样层构成的特征抽取器</a:t>
            </a:r>
            <a:r>
              <a:rPr lang="zh-CN" altLang="en-US" dirty="0">
                <a:solidFill>
                  <a:srgbClr val="362E2B"/>
                </a:solidFill>
              </a:rPr>
              <a:t>。在</a:t>
            </a:r>
            <a:r>
              <a:rPr lang="en-US" altLang="zh-CN" dirty="0">
                <a:solidFill>
                  <a:srgbClr val="362E2B"/>
                </a:solidFill>
              </a:rPr>
              <a:t>CNN</a:t>
            </a:r>
            <a:r>
              <a:rPr lang="zh-CN" altLang="en-US" dirty="0">
                <a:solidFill>
                  <a:srgbClr val="362E2B"/>
                </a:solidFill>
              </a:rPr>
              <a:t>的一个卷积层中，通常包含若干个</a:t>
            </a:r>
            <a:r>
              <a:rPr lang="zh-CN" altLang="en-US" b="1" dirty="0">
                <a:solidFill>
                  <a:srgbClr val="FF0000"/>
                </a:solidFill>
              </a:rPr>
              <a:t>特征平面</a:t>
            </a:r>
            <a:r>
              <a:rPr lang="en-US" altLang="zh-CN" b="1" dirty="0">
                <a:solidFill>
                  <a:srgbClr val="FF0000"/>
                </a:solidFill>
              </a:rPr>
              <a:t>(feature Map)</a:t>
            </a:r>
            <a:r>
              <a:rPr lang="zh-CN" altLang="en-US" dirty="0">
                <a:solidFill>
                  <a:srgbClr val="362E2B"/>
                </a:solidFill>
              </a:rPr>
              <a:t>，每个特征平面由一些矩形排列的的神经元组成，</a:t>
            </a:r>
            <a:r>
              <a:rPr lang="zh-CN" altLang="en-US" b="1" dirty="0">
                <a:solidFill>
                  <a:srgbClr val="FF0000"/>
                </a:solidFill>
              </a:rPr>
              <a:t>同一特征平面的神经元共享权值，这里共享的权值就是卷积核</a:t>
            </a:r>
            <a:r>
              <a:rPr lang="zh-CN" altLang="en-US" dirty="0">
                <a:solidFill>
                  <a:srgbClr val="362E2B"/>
                </a:solidFill>
              </a:rPr>
              <a:t>。共享权值（卷积核）带来的直接好处是</a:t>
            </a:r>
            <a:r>
              <a:rPr lang="zh-CN" altLang="en-US" b="1" dirty="0">
                <a:solidFill>
                  <a:srgbClr val="FF0000"/>
                </a:solidFill>
              </a:rPr>
              <a:t>减少网络各层之间的连接</a:t>
            </a:r>
            <a:r>
              <a:rPr lang="zh-CN" altLang="en-US" dirty="0">
                <a:solidFill>
                  <a:srgbClr val="362E2B"/>
                </a:solidFill>
              </a:rPr>
              <a:t>，同时又降低了过拟合的风险。子采样也叫做</a:t>
            </a:r>
            <a:r>
              <a:rPr lang="zh-CN" altLang="en-US" b="1" dirty="0">
                <a:solidFill>
                  <a:srgbClr val="FF0000"/>
                </a:solidFill>
              </a:rPr>
              <a:t>池化</a:t>
            </a:r>
            <a:r>
              <a:rPr lang="zh-CN" altLang="en-US" dirty="0">
                <a:solidFill>
                  <a:srgbClr val="362E2B"/>
                </a:solidFill>
              </a:rPr>
              <a:t>通常有均值池化和最大池化。池化可以看作特殊的卷积过程。卷积和池化大大简化了模型复杂度，减少了模型的参数。</a:t>
            </a:r>
            <a:endParaRPr lang="zh-CN" altLang="en-US" dirty="0"/>
          </a:p>
        </p:txBody>
      </p:sp>
      <p:pic>
        <p:nvPicPr>
          <p:cNvPr id="7" name="图片 6">
            <a:extLst>
              <a:ext uri="{FF2B5EF4-FFF2-40B4-BE49-F238E27FC236}">
                <a16:creationId xmlns:a16="http://schemas.microsoft.com/office/drawing/2014/main" id="{BE77D47B-8FD9-4CD0-8F38-47E4287D848A}"/>
              </a:ext>
            </a:extLst>
          </p:cNvPr>
          <p:cNvPicPr>
            <a:picLocks noChangeAspect="1"/>
          </p:cNvPicPr>
          <p:nvPr/>
        </p:nvPicPr>
        <p:blipFill>
          <a:blip r:embed="rId2"/>
          <a:stretch>
            <a:fillRect/>
          </a:stretch>
        </p:blipFill>
        <p:spPr>
          <a:xfrm>
            <a:off x="138267" y="4019072"/>
            <a:ext cx="5887859" cy="2838928"/>
          </a:xfrm>
          <a:prstGeom prst="rect">
            <a:avLst/>
          </a:prstGeom>
        </p:spPr>
      </p:pic>
      <p:sp>
        <p:nvSpPr>
          <p:cNvPr id="8" name="矩形 7">
            <a:extLst>
              <a:ext uri="{FF2B5EF4-FFF2-40B4-BE49-F238E27FC236}">
                <a16:creationId xmlns:a16="http://schemas.microsoft.com/office/drawing/2014/main" id="{A1369EE4-74AE-4D5E-9ED1-93593E8E9056}"/>
              </a:ext>
            </a:extLst>
          </p:cNvPr>
          <p:cNvSpPr/>
          <p:nvPr/>
        </p:nvSpPr>
        <p:spPr>
          <a:xfrm>
            <a:off x="6444208" y="4149080"/>
            <a:ext cx="2592288" cy="2554545"/>
          </a:xfrm>
          <a:prstGeom prst="rect">
            <a:avLst/>
          </a:prstGeom>
        </p:spPr>
        <p:txBody>
          <a:bodyPr wrap="square">
            <a:spAutoFit/>
          </a:bodyPr>
          <a:lstStyle/>
          <a:p>
            <a:r>
              <a:rPr lang="zh-CN" altLang="en-US" sz="2000" b="1" dirty="0">
                <a:solidFill>
                  <a:srgbClr val="4F4F4F"/>
                </a:solidFill>
                <a:latin typeface="-apple-system"/>
              </a:rPr>
              <a:t>   </a:t>
            </a:r>
            <a:r>
              <a:rPr lang="zh-CN" altLang="en-US" sz="2000" b="1" dirty="0">
                <a:solidFill>
                  <a:srgbClr val="362E2B"/>
                </a:solidFill>
              </a:rPr>
              <a:t>卷积神经网络由三部分构成：第一部分是输入层；第二部分由</a:t>
            </a:r>
            <a:r>
              <a:rPr lang="en-US" altLang="zh-CN" sz="2000" b="1" dirty="0">
                <a:solidFill>
                  <a:srgbClr val="362E2B"/>
                </a:solidFill>
              </a:rPr>
              <a:t>n</a:t>
            </a:r>
            <a:r>
              <a:rPr lang="zh-CN" altLang="en-US" sz="2000" b="1" dirty="0">
                <a:solidFill>
                  <a:srgbClr val="362E2B"/>
                </a:solidFill>
              </a:rPr>
              <a:t>个卷积层和池化层的组合组成；第三部分由一个全连结的多层感知机分类器构成。</a:t>
            </a:r>
          </a:p>
        </p:txBody>
      </p:sp>
      <p:sp>
        <p:nvSpPr>
          <p:cNvPr id="6" name="标题 1">
            <a:extLst>
              <a:ext uri="{FF2B5EF4-FFF2-40B4-BE49-F238E27FC236}">
                <a16:creationId xmlns:a16="http://schemas.microsoft.com/office/drawing/2014/main" id="{17B36801-763B-4E7B-B2E7-C45FF9E16E5D}"/>
              </a:ext>
            </a:extLst>
          </p:cNvPr>
          <p:cNvSpPr>
            <a:spLocks noGrp="1" noChangeArrowheads="1"/>
          </p:cNvSpPr>
          <p:nvPr>
            <p:ph type="title"/>
          </p:nvPr>
        </p:nvSpPr>
        <p:spPr>
          <a:xfrm>
            <a:off x="446856" y="529431"/>
            <a:ext cx="8229600" cy="595313"/>
          </a:xfrm>
        </p:spPr>
        <p:txBody>
          <a:bodyPr/>
          <a:lstStyle/>
          <a:p>
            <a:r>
              <a:rPr lang="en-US" altLang="zh-CN" sz="3200" b="1" dirty="0">
                <a:effectLst>
                  <a:outerShdw blurRad="38100" dist="38100" dir="2700000" algn="tl">
                    <a:srgbClr val="000000">
                      <a:alpha val="43137"/>
                    </a:srgbClr>
                  </a:outerShdw>
                </a:effectLst>
                <a:latin typeface="+mj-ea"/>
              </a:rPr>
              <a:t>9.4.1</a:t>
            </a:r>
            <a:r>
              <a:rPr lang="zh-CN" altLang="en-US" sz="3200" b="1" dirty="0">
                <a:effectLst>
                  <a:outerShdw blurRad="38100" dist="38100" dir="2700000" algn="tl">
                    <a:srgbClr val="000000">
                      <a:alpha val="43137"/>
                    </a:srgbClr>
                  </a:outerShdw>
                </a:effectLst>
                <a:latin typeface="+mj-ea"/>
              </a:rPr>
              <a:t> 卷积神经网络定义与结构</a:t>
            </a:r>
          </a:p>
        </p:txBody>
      </p:sp>
    </p:spTree>
    <p:extLst>
      <p:ext uri="{BB962C8B-B14F-4D97-AF65-F5344CB8AC3E}">
        <p14:creationId xmlns:p14="http://schemas.microsoft.com/office/powerpoint/2010/main" val="471956299"/>
      </p:ext>
    </p:extLst>
  </p:cSld>
  <p:clrMapOvr>
    <a:masterClrMapping/>
  </p:clrMapOvr>
  <p:transition>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64EFCDB-B3BE-462A-90A3-B2036D746430}"/>
              </a:ext>
            </a:extLst>
          </p:cNvPr>
          <p:cNvSpPr/>
          <p:nvPr/>
        </p:nvSpPr>
        <p:spPr>
          <a:xfrm>
            <a:off x="366936" y="1387742"/>
            <a:ext cx="8777064" cy="4971169"/>
          </a:xfrm>
          <a:prstGeom prst="rect">
            <a:avLst/>
          </a:prstGeom>
        </p:spPr>
        <p:txBody>
          <a:bodyPr wrap="square">
            <a:spAutoFit/>
          </a:bodyPr>
          <a:lstStyle/>
          <a:p>
            <a:pPr marL="285750" indent="-285750" algn="just">
              <a:lnSpc>
                <a:spcPts val="3200"/>
              </a:lnSpc>
              <a:spcAft>
                <a:spcPts val="0"/>
              </a:spcAft>
              <a:buFont typeface="Wingdings" panose="05000000000000000000" pitchFamily="2" charset="2"/>
              <a:buChar char="Ø"/>
            </a:pPr>
            <a:r>
              <a:rPr lang="zh-CN" altLang="zh-CN" sz="2800" b="1" kern="100" dirty="0">
                <a:solidFill>
                  <a:srgbClr val="00B0F0"/>
                </a:solidFill>
                <a:latin typeface="Times New Roman" panose="02020603050405020304" pitchFamily="18" charset="0"/>
                <a:cs typeface="Times New Roman" panose="02020603050405020304" pitchFamily="18" charset="0"/>
              </a:rPr>
              <a:t>卷积神经网络</a:t>
            </a:r>
            <a:r>
              <a:rPr lang="zh-CN" altLang="en-US" sz="2800" b="1" kern="100" dirty="0">
                <a:solidFill>
                  <a:srgbClr val="00B0F0"/>
                </a:solidFill>
                <a:latin typeface="Times New Roman" panose="02020603050405020304" pitchFamily="18" charset="0"/>
                <a:cs typeface="Times New Roman" panose="02020603050405020304" pitchFamily="18" charset="0"/>
              </a:rPr>
              <a:t>结构</a:t>
            </a:r>
            <a:endParaRPr lang="en-US" altLang="zh-CN" sz="2800" b="1" kern="100" dirty="0">
              <a:solidFill>
                <a:srgbClr val="00B0F0"/>
              </a:solidFill>
              <a:latin typeface="Times New Roman" panose="02020603050405020304" pitchFamily="18" charset="0"/>
              <a:cs typeface="Times New Roman" panose="02020603050405020304" pitchFamily="18" charset="0"/>
            </a:endParaRPr>
          </a:p>
          <a:p>
            <a:pPr marL="285750" indent="-285750" algn="just">
              <a:lnSpc>
                <a:spcPts val="3200"/>
              </a:lnSpc>
              <a:spcAft>
                <a:spcPts val="0"/>
              </a:spcAft>
              <a:buFont typeface="Wingdings" panose="05000000000000000000" pitchFamily="2" charset="2"/>
              <a:buChar char="Ø"/>
            </a:pPr>
            <a:endParaRPr lang="zh-CN" altLang="zh-CN" sz="2800" b="1" kern="100" dirty="0">
              <a:solidFill>
                <a:srgbClr val="0000FF"/>
              </a:solidFill>
              <a:latin typeface="Calibri" panose="020F0502020204030204" pitchFamily="34" charset="0"/>
              <a:cs typeface="Times New Roman" panose="02020603050405020304" pitchFamily="18" charset="0"/>
            </a:endParaRPr>
          </a:p>
          <a:p>
            <a:pPr marL="285750" indent="-285750">
              <a:lnSpc>
                <a:spcPts val="3200"/>
              </a:lnSpc>
              <a:spcAft>
                <a:spcPts val="0"/>
              </a:spcAft>
              <a:buFont typeface="Wingdings" panose="05000000000000000000" pitchFamily="2" charset="2"/>
              <a:buChar char="Ø"/>
            </a:pPr>
            <a:r>
              <a:rPr lang="zh-CN" altLang="zh-CN" sz="2000" b="1" kern="100" dirty="0">
                <a:solidFill>
                  <a:srgbClr val="FF0000"/>
                </a:solidFill>
                <a:latin typeface="Times New Roman" panose="02020603050405020304" pitchFamily="18" charset="0"/>
                <a:cs typeface="Times New Roman" panose="02020603050405020304" pitchFamily="18" charset="0"/>
              </a:rPr>
              <a:t>卷积层</a:t>
            </a:r>
            <a:r>
              <a:rPr lang="en-US" altLang="zh-CN" sz="2000" kern="100" dirty="0">
                <a:latin typeface="Times New Roman" panose="02020603050405020304" pitchFamily="18" charset="0"/>
                <a:cs typeface="Times New Roman" panose="02020603050405020304" pitchFamily="18" charset="0"/>
              </a:rPr>
              <a:t>(Convolutional layer)</a:t>
            </a:r>
            <a:r>
              <a:rPr lang="zh-CN" altLang="zh-CN" sz="2000" kern="100" dirty="0">
                <a:latin typeface="Times New Roman" panose="02020603050405020304" pitchFamily="18" charset="0"/>
                <a:cs typeface="Times New Roman" panose="02020603050405020304" pitchFamily="18" charset="0"/>
              </a:rPr>
              <a:t>，卷积神经网路中每层卷积层由若干卷积单元组成，每个卷积单元的参数都是通过反向传播算法优化得到的。卷积运算的目的是</a:t>
            </a:r>
            <a:r>
              <a:rPr lang="zh-CN" altLang="zh-CN" sz="2000" b="1" kern="100" dirty="0">
                <a:solidFill>
                  <a:srgbClr val="FF0000"/>
                </a:solidFill>
                <a:latin typeface="Times New Roman" panose="02020603050405020304" pitchFamily="18" charset="0"/>
                <a:cs typeface="Times New Roman" panose="02020603050405020304" pitchFamily="18" charset="0"/>
              </a:rPr>
              <a:t>提取输入的不同特征</a:t>
            </a:r>
            <a:r>
              <a:rPr lang="zh-CN" altLang="zh-CN" sz="2000" kern="100" dirty="0">
                <a:latin typeface="Times New Roman" panose="02020603050405020304" pitchFamily="18" charset="0"/>
                <a:cs typeface="Times New Roman" panose="02020603050405020304" pitchFamily="18" charset="0"/>
              </a:rPr>
              <a:t>，第一层卷积层可能只能提取一些低级的特征比如边缘、线条和角等层级，更多层的网络能从低级特征中迭代提取更复杂的特征。</a:t>
            </a:r>
            <a:endParaRPr lang="zh-CN" altLang="zh-CN" sz="2000" kern="100" dirty="0">
              <a:latin typeface="Calibri" panose="020F0502020204030204" pitchFamily="34" charset="0"/>
              <a:cs typeface="Times New Roman" panose="02020603050405020304" pitchFamily="18" charset="0"/>
            </a:endParaRPr>
          </a:p>
          <a:p>
            <a:pPr marL="285750" indent="-285750">
              <a:lnSpc>
                <a:spcPts val="3200"/>
              </a:lnSpc>
              <a:spcAft>
                <a:spcPts val="0"/>
              </a:spcAft>
              <a:buFont typeface="Wingdings" panose="05000000000000000000" pitchFamily="2" charset="2"/>
              <a:buChar char="Ø"/>
            </a:pPr>
            <a:r>
              <a:rPr lang="zh-CN" altLang="zh-CN" sz="2000" b="1" kern="100" dirty="0">
                <a:solidFill>
                  <a:srgbClr val="FF0000"/>
                </a:solidFill>
                <a:latin typeface="Times New Roman" panose="02020603050405020304" pitchFamily="18" charset="0"/>
                <a:cs typeface="Times New Roman" panose="02020603050405020304" pitchFamily="18" charset="0"/>
              </a:rPr>
              <a:t>线性整流层</a:t>
            </a:r>
            <a:r>
              <a:rPr lang="en-US" altLang="zh-CN" sz="2000" kern="100" dirty="0">
                <a:latin typeface="Times New Roman" panose="02020603050405020304" pitchFamily="18" charset="0"/>
                <a:cs typeface="Times New Roman" panose="02020603050405020304" pitchFamily="18" charset="0"/>
              </a:rPr>
              <a:t>(Rectified Linear Units layer, </a:t>
            </a:r>
            <a:r>
              <a:rPr lang="en-US" altLang="zh-CN" sz="2000" kern="100" dirty="0" err="1">
                <a:latin typeface="Times New Roman" panose="02020603050405020304" pitchFamily="18" charset="0"/>
                <a:cs typeface="Times New Roman" panose="02020603050405020304" pitchFamily="18" charset="0"/>
              </a:rPr>
              <a:t>ReLU</a:t>
            </a:r>
            <a:r>
              <a:rPr lang="en-US" altLang="zh-CN" sz="2000" kern="100" dirty="0">
                <a:latin typeface="Times New Roman" panose="02020603050405020304" pitchFamily="18" charset="0"/>
                <a:cs typeface="Times New Roman" panose="02020603050405020304" pitchFamily="18" charset="0"/>
              </a:rPr>
              <a:t> layer)</a:t>
            </a:r>
            <a:r>
              <a:rPr lang="zh-CN" altLang="zh-CN" sz="2000" kern="100" dirty="0">
                <a:latin typeface="Times New Roman" panose="02020603050405020304" pitchFamily="18" charset="0"/>
                <a:cs typeface="Times New Roman" panose="02020603050405020304" pitchFamily="18" charset="0"/>
              </a:rPr>
              <a:t>，这一层神经的活性化函数使用线性整流，即</a:t>
            </a:r>
            <a:r>
              <a:rPr lang="en-US" altLang="zh-CN" sz="2000" kern="100" dirty="0">
                <a:latin typeface="Times New Roman" panose="02020603050405020304" pitchFamily="18" charset="0"/>
                <a:cs typeface="Times New Roman" panose="02020603050405020304" pitchFamily="18" charset="0"/>
              </a:rPr>
              <a:t>f(x)=max(0,x)</a:t>
            </a:r>
            <a:r>
              <a:rPr lang="zh-CN" altLang="zh-CN" sz="2000" kern="100" dirty="0">
                <a:latin typeface="Times New Roman" panose="02020603050405020304" pitchFamily="18" charset="0"/>
                <a:cs typeface="Times New Roman" panose="02020603050405020304" pitchFamily="18" charset="0"/>
              </a:rPr>
              <a:t>。</a:t>
            </a:r>
          </a:p>
          <a:p>
            <a:pPr marL="285750" indent="-285750">
              <a:lnSpc>
                <a:spcPts val="3200"/>
              </a:lnSpc>
              <a:spcAft>
                <a:spcPts val="0"/>
              </a:spcAft>
              <a:buFont typeface="Wingdings" panose="05000000000000000000" pitchFamily="2" charset="2"/>
              <a:buChar char="Ø"/>
            </a:pPr>
            <a:r>
              <a:rPr lang="zh-CN" altLang="zh-CN" sz="2000" b="1" kern="100" dirty="0">
                <a:solidFill>
                  <a:srgbClr val="FF0000"/>
                </a:solidFill>
                <a:latin typeface="Times New Roman" panose="02020603050405020304" pitchFamily="18" charset="0"/>
                <a:cs typeface="Times New Roman" panose="02020603050405020304" pitchFamily="18" charset="0"/>
              </a:rPr>
              <a:t>池化层</a:t>
            </a:r>
            <a:r>
              <a:rPr lang="en-US" altLang="zh-CN" sz="2000" kern="100" dirty="0">
                <a:latin typeface="Times New Roman" panose="02020603050405020304" pitchFamily="18" charset="0"/>
                <a:cs typeface="Times New Roman" panose="02020603050405020304" pitchFamily="18" charset="0"/>
              </a:rPr>
              <a:t>(Pooling layer)</a:t>
            </a:r>
            <a:r>
              <a:rPr lang="zh-CN" altLang="zh-CN" sz="2000" kern="100" dirty="0">
                <a:latin typeface="Times New Roman" panose="02020603050405020304" pitchFamily="18" charset="0"/>
                <a:cs typeface="Times New Roman" panose="02020603050405020304" pitchFamily="18" charset="0"/>
              </a:rPr>
              <a:t>，通常在卷积层之后会得到维度很大的特征，在池化层需要将特征切成几个区域，取其最大值或平均值，从而得到新的、维度较小的特征。</a:t>
            </a:r>
            <a:endParaRPr lang="en-US" altLang="zh-CN" sz="2000" kern="100" dirty="0">
              <a:latin typeface="Times New Roman" panose="02020603050405020304" pitchFamily="18" charset="0"/>
              <a:cs typeface="Times New Roman" panose="02020603050405020304" pitchFamily="18" charset="0"/>
            </a:endParaRPr>
          </a:p>
        </p:txBody>
      </p:sp>
      <p:sp>
        <p:nvSpPr>
          <p:cNvPr id="4" name="标题 1">
            <a:extLst>
              <a:ext uri="{FF2B5EF4-FFF2-40B4-BE49-F238E27FC236}">
                <a16:creationId xmlns:a16="http://schemas.microsoft.com/office/drawing/2014/main" id="{20FB00C1-0812-4DE8-BD35-156735E37990}"/>
              </a:ext>
            </a:extLst>
          </p:cNvPr>
          <p:cNvSpPr>
            <a:spLocks noGrp="1" noChangeArrowheads="1"/>
          </p:cNvSpPr>
          <p:nvPr>
            <p:ph type="title"/>
          </p:nvPr>
        </p:nvSpPr>
        <p:spPr>
          <a:xfrm>
            <a:off x="446856" y="529431"/>
            <a:ext cx="8229600" cy="595313"/>
          </a:xfrm>
        </p:spPr>
        <p:txBody>
          <a:bodyPr/>
          <a:lstStyle/>
          <a:p>
            <a:r>
              <a:rPr lang="en-US" altLang="zh-CN" sz="3200" b="1" dirty="0">
                <a:effectLst>
                  <a:outerShdw blurRad="38100" dist="38100" dir="2700000" algn="tl">
                    <a:srgbClr val="000000">
                      <a:alpha val="43137"/>
                    </a:srgbClr>
                  </a:outerShdw>
                </a:effectLst>
                <a:latin typeface="+mj-ea"/>
              </a:rPr>
              <a:t>9.4.2</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CNN</a:t>
            </a:r>
            <a:r>
              <a:rPr lang="zh-CN" altLang="en-US" sz="3200" b="1" dirty="0">
                <a:effectLst>
                  <a:outerShdw blurRad="38100" dist="38100" dir="2700000" algn="tl">
                    <a:srgbClr val="000000">
                      <a:alpha val="43137"/>
                    </a:srgbClr>
                  </a:outerShdw>
                </a:effectLst>
                <a:latin typeface="+mj-ea"/>
              </a:rPr>
              <a:t>卷积、池化、全连接</a:t>
            </a:r>
          </a:p>
        </p:txBody>
      </p:sp>
    </p:spTree>
    <p:extLst>
      <p:ext uri="{BB962C8B-B14F-4D97-AF65-F5344CB8AC3E}">
        <p14:creationId xmlns:p14="http://schemas.microsoft.com/office/powerpoint/2010/main" val="2616040615"/>
      </p:ext>
    </p:extLst>
  </p:cSld>
  <p:clrMapOvr>
    <a:masterClrMapping/>
  </p:clrMapOvr>
  <p:transition>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64EFCDB-B3BE-462A-90A3-B2036D746430}"/>
              </a:ext>
            </a:extLst>
          </p:cNvPr>
          <p:cNvSpPr/>
          <p:nvPr/>
        </p:nvSpPr>
        <p:spPr>
          <a:xfrm>
            <a:off x="259432" y="1412776"/>
            <a:ext cx="8777064" cy="1686872"/>
          </a:xfrm>
          <a:prstGeom prst="rect">
            <a:avLst/>
          </a:prstGeom>
        </p:spPr>
        <p:txBody>
          <a:bodyPr wrap="square">
            <a:spAutoFit/>
          </a:bodyPr>
          <a:lstStyle/>
          <a:p>
            <a:pPr marL="285750" indent="-285750" algn="just">
              <a:lnSpc>
                <a:spcPts val="3200"/>
              </a:lnSpc>
              <a:spcAft>
                <a:spcPts val="0"/>
              </a:spcAft>
              <a:buFont typeface="Wingdings" panose="05000000000000000000" pitchFamily="2" charset="2"/>
              <a:buChar char="Ø"/>
            </a:pPr>
            <a:r>
              <a:rPr lang="zh-CN" altLang="zh-CN" sz="2800" b="1" kern="100" dirty="0">
                <a:solidFill>
                  <a:srgbClr val="00B0F0"/>
                </a:solidFill>
                <a:latin typeface="Times New Roman" panose="02020603050405020304" pitchFamily="18" charset="0"/>
                <a:cs typeface="Times New Roman" panose="02020603050405020304" pitchFamily="18" charset="0"/>
              </a:rPr>
              <a:t>卷积神经网络</a:t>
            </a:r>
            <a:r>
              <a:rPr lang="zh-CN" altLang="en-US" sz="2800" b="1" kern="100" dirty="0">
                <a:solidFill>
                  <a:srgbClr val="00B0F0"/>
                </a:solidFill>
                <a:latin typeface="Times New Roman" panose="02020603050405020304" pitchFamily="18" charset="0"/>
                <a:cs typeface="Times New Roman" panose="02020603050405020304" pitchFamily="18" charset="0"/>
              </a:rPr>
              <a:t>结构</a:t>
            </a:r>
            <a:endParaRPr lang="en-US" altLang="zh-CN" sz="2800" b="1" kern="100" dirty="0">
              <a:solidFill>
                <a:srgbClr val="00B0F0"/>
              </a:solidFill>
              <a:latin typeface="Times New Roman" panose="02020603050405020304" pitchFamily="18" charset="0"/>
              <a:cs typeface="Times New Roman" panose="02020603050405020304" pitchFamily="18" charset="0"/>
            </a:endParaRPr>
          </a:p>
          <a:p>
            <a:pPr>
              <a:lnSpc>
                <a:spcPts val="3200"/>
              </a:lnSpc>
              <a:spcAft>
                <a:spcPts val="0"/>
              </a:spcAft>
            </a:pPr>
            <a:endParaRPr lang="en-US" altLang="zh-CN" sz="2000" kern="100" dirty="0">
              <a:latin typeface="Times New Roman" panose="02020603050405020304" pitchFamily="18" charset="0"/>
              <a:cs typeface="Times New Roman" panose="02020603050405020304" pitchFamily="18" charset="0"/>
            </a:endParaRPr>
          </a:p>
          <a:p>
            <a:pPr marL="285750" indent="-285750">
              <a:lnSpc>
                <a:spcPts val="3200"/>
              </a:lnSpc>
              <a:spcAft>
                <a:spcPts val="0"/>
              </a:spcAft>
              <a:buFont typeface="Wingdings" panose="05000000000000000000" pitchFamily="2" charset="2"/>
              <a:buChar char="Ø"/>
            </a:pPr>
            <a:r>
              <a:rPr lang="zh-CN" altLang="zh-CN" sz="2000" b="1" kern="100" dirty="0">
                <a:solidFill>
                  <a:srgbClr val="FF0000"/>
                </a:solidFill>
                <a:latin typeface="Times New Roman" panose="02020603050405020304" pitchFamily="18" charset="0"/>
                <a:cs typeface="Times New Roman" panose="02020603050405020304" pitchFamily="18" charset="0"/>
              </a:rPr>
              <a:t>全连接层</a:t>
            </a:r>
            <a:r>
              <a:rPr lang="en-US" altLang="zh-CN" sz="2000" kern="100" dirty="0">
                <a:latin typeface="Times New Roman" panose="02020603050405020304" pitchFamily="18" charset="0"/>
                <a:cs typeface="Times New Roman" panose="02020603050405020304" pitchFamily="18" charset="0"/>
              </a:rPr>
              <a:t>( Fully-Connected layer)</a:t>
            </a:r>
            <a:r>
              <a:rPr lang="zh-CN" altLang="zh-CN" sz="2000" kern="100" dirty="0">
                <a:latin typeface="Times New Roman" panose="02020603050405020304" pitchFamily="18" charset="0"/>
                <a:cs typeface="Times New Roman" panose="02020603050405020304" pitchFamily="18" charset="0"/>
              </a:rPr>
              <a:t>，把所有局部特征结合变成全局特征，用来计算最后每一类的得分。全连接层和卷积层可以相互转换：</a:t>
            </a:r>
            <a:endParaRPr lang="zh-CN" altLang="en-US" sz="2000" dirty="0"/>
          </a:p>
        </p:txBody>
      </p:sp>
      <p:sp>
        <p:nvSpPr>
          <p:cNvPr id="4" name="标题 1">
            <a:extLst>
              <a:ext uri="{FF2B5EF4-FFF2-40B4-BE49-F238E27FC236}">
                <a16:creationId xmlns:a16="http://schemas.microsoft.com/office/drawing/2014/main" id="{20FB00C1-0812-4DE8-BD35-156735E37990}"/>
              </a:ext>
            </a:extLst>
          </p:cNvPr>
          <p:cNvSpPr>
            <a:spLocks noGrp="1" noChangeArrowheads="1"/>
          </p:cNvSpPr>
          <p:nvPr>
            <p:ph type="title"/>
          </p:nvPr>
        </p:nvSpPr>
        <p:spPr>
          <a:xfrm>
            <a:off x="446856" y="529431"/>
            <a:ext cx="8229600" cy="595313"/>
          </a:xfrm>
        </p:spPr>
        <p:txBody>
          <a:bodyPr/>
          <a:lstStyle/>
          <a:p>
            <a:r>
              <a:rPr lang="en-US" altLang="zh-CN" sz="3200" b="1" dirty="0">
                <a:effectLst>
                  <a:outerShdw blurRad="38100" dist="38100" dir="2700000" algn="tl">
                    <a:srgbClr val="000000">
                      <a:alpha val="43137"/>
                    </a:srgbClr>
                  </a:outerShdw>
                </a:effectLst>
                <a:latin typeface="+mj-ea"/>
              </a:rPr>
              <a:t>9.4.2</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CNN</a:t>
            </a:r>
            <a:r>
              <a:rPr lang="zh-CN" altLang="en-US" sz="3200" b="1" dirty="0">
                <a:effectLst>
                  <a:outerShdw blurRad="38100" dist="38100" dir="2700000" algn="tl">
                    <a:srgbClr val="000000">
                      <a:alpha val="43137"/>
                    </a:srgbClr>
                  </a:outerShdw>
                </a:effectLst>
                <a:latin typeface="+mj-ea"/>
              </a:rPr>
              <a:t>卷积、池化、全连接</a:t>
            </a:r>
          </a:p>
        </p:txBody>
      </p:sp>
      <p:sp>
        <p:nvSpPr>
          <p:cNvPr id="5" name="矩形 4">
            <a:extLst>
              <a:ext uri="{FF2B5EF4-FFF2-40B4-BE49-F238E27FC236}">
                <a16:creationId xmlns:a16="http://schemas.microsoft.com/office/drawing/2014/main" id="{AF1247B6-2F2B-449D-B915-8F907430D173}"/>
              </a:ext>
            </a:extLst>
          </p:cNvPr>
          <p:cNvSpPr/>
          <p:nvPr/>
        </p:nvSpPr>
        <p:spPr>
          <a:xfrm>
            <a:off x="446856" y="2780928"/>
            <a:ext cx="8589640" cy="3322769"/>
          </a:xfrm>
          <a:prstGeom prst="rect">
            <a:avLst/>
          </a:prstGeom>
        </p:spPr>
        <p:txBody>
          <a:bodyPr wrap="square">
            <a:spAutoFit/>
          </a:bodyPr>
          <a:lstStyle/>
          <a:p>
            <a:pPr>
              <a:lnSpc>
                <a:spcPts val="3200"/>
              </a:lnSpc>
            </a:pPr>
            <a:endParaRPr lang="zh-CN" altLang="en-US" dirty="0"/>
          </a:p>
          <a:p>
            <a:pPr marL="285750" indent="-285750">
              <a:lnSpc>
                <a:spcPts val="3200"/>
              </a:lnSpc>
              <a:buFont typeface="Wingdings" panose="05000000000000000000" pitchFamily="2" charset="2"/>
              <a:buChar char="Ø"/>
            </a:pPr>
            <a:r>
              <a:rPr lang="zh-CN" altLang="en-US" b="1" dirty="0"/>
              <a:t>对于任意一个卷积层，要把它变成全连接层只需要把权重变成一个巨大的矩阵，其中大部分都是</a:t>
            </a:r>
            <a:r>
              <a:rPr lang="en-US" altLang="zh-CN" b="1" dirty="0"/>
              <a:t>0 </a:t>
            </a:r>
            <a:r>
              <a:rPr lang="zh-CN" altLang="en-US" b="1" dirty="0"/>
              <a:t>。除了一些特定区块</a:t>
            </a:r>
            <a:r>
              <a:rPr lang="en-US" altLang="zh-CN" b="1" dirty="0"/>
              <a:t>(</a:t>
            </a:r>
            <a:r>
              <a:rPr lang="zh-CN" altLang="en-US" b="1" dirty="0"/>
              <a:t>因为局部感知</a:t>
            </a:r>
            <a:r>
              <a:rPr lang="en-US" altLang="zh-CN" b="1" dirty="0"/>
              <a:t>)</a:t>
            </a:r>
            <a:r>
              <a:rPr lang="zh-CN" altLang="en-US" b="1" dirty="0"/>
              <a:t>，而且好多区块的权值还相同</a:t>
            </a:r>
            <a:r>
              <a:rPr lang="en-US" altLang="zh-CN" b="1" dirty="0"/>
              <a:t>(</a:t>
            </a:r>
            <a:r>
              <a:rPr lang="zh-CN" altLang="en-US" b="1" dirty="0"/>
              <a:t>由于权重共享</a:t>
            </a:r>
            <a:r>
              <a:rPr lang="en-US" altLang="zh-CN" b="1" dirty="0"/>
              <a:t>)</a:t>
            </a:r>
            <a:r>
              <a:rPr lang="zh-CN" altLang="en-US" b="1" dirty="0"/>
              <a:t>。 </a:t>
            </a:r>
          </a:p>
          <a:p>
            <a:pPr marL="285750" indent="-285750">
              <a:lnSpc>
                <a:spcPts val="3200"/>
              </a:lnSpc>
              <a:buFont typeface="Wingdings" panose="05000000000000000000" pitchFamily="2" charset="2"/>
              <a:buChar char="Ø"/>
            </a:pPr>
            <a:r>
              <a:rPr lang="zh-CN" altLang="en-US" b="1" dirty="0"/>
              <a:t>相反地，对于任何一个全连接层也可以变为卷积层。比如，一个</a:t>
            </a:r>
            <a:r>
              <a:rPr lang="en-US" altLang="zh-CN" b="1" dirty="0"/>
              <a:t>K</a:t>
            </a:r>
            <a:r>
              <a:rPr lang="zh-CN" altLang="en-US" b="1" dirty="0"/>
              <a:t>＝</a:t>
            </a:r>
            <a:r>
              <a:rPr lang="en-US" altLang="zh-CN" b="1" dirty="0"/>
              <a:t>4096K</a:t>
            </a:r>
            <a:r>
              <a:rPr lang="zh-CN" altLang="en-US" b="1" dirty="0"/>
              <a:t>＝</a:t>
            </a:r>
            <a:r>
              <a:rPr lang="en-US" altLang="zh-CN" b="1" dirty="0"/>
              <a:t>4096</a:t>
            </a:r>
            <a:r>
              <a:rPr lang="zh-CN" altLang="en-US" b="1" dirty="0"/>
              <a:t>的全连接层，输入层大小为</a:t>
            </a:r>
            <a:r>
              <a:rPr lang="en-US" altLang="zh-CN" b="1" dirty="0"/>
              <a:t>7*7*5127*7*512</a:t>
            </a:r>
            <a:r>
              <a:rPr lang="zh-CN" altLang="en-US" b="1" dirty="0"/>
              <a:t>，它可以等效为一个 </a:t>
            </a:r>
            <a:r>
              <a:rPr lang="en-US" altLang="zh-CN" b="1" dirty="0"/>
              <a:t>F=7, P=0, S=1, K=4096\F=7, P=0, S=1, K=4096</a:t>
            </a:r>
            <a:r>
              <a:rPr lang="zh-CN" altLang="en-US" b="1" dirty="0"/>
              <a:t>的卷积层。换言之，可以把 </a:t>
            </a:r>
            <a:r>
              <a:rPr lang="en-US" altLang="zh-CN" b="1" dirty="0"/>
              <a:t>filter size </a:t>
            </a:r>
            <a:r>
              <a:rPr lang="zh-CN" altLang="en-US" b="1" dirty="0"/>
              <a:t>正好设置为整个输入层大小。 </a:t>
            </a:r>
          </a:p>
        </p:txBody>
      </p:sp>
    </p:spTree>
    <p:extLst>
      <p:ext uri="{BB962C8B-B14F-4D97-AF65-F5344CB8AC3E}">
        <p14:creationId xmlns:p14="http://schemas.microsoft.com/office/powerpoint/2010/main" val="3013454858"/>
      </p:ext>
    </p:extLst>
  </p:cSld>
  <p:clrMapOvr>
    <a:masterClrMapping/>
  </p:clrMapOvr>
  <p:transition>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FDE4896-AB07-4DC1-86CA-D78E2BA95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364" y="1988840"/>
            <a:ext cx="2860443" cy="2088232"/>
          </a:xfrm>
          <a:prstGeom prst="rect">
            <a:avLst/>
          </a:prstGeom>
        </p:spPr>
      </p:pic>
      <p:sp>
        <p:nvSpPr>
          <p:cNvPr id="5" name="矩形 4">
            <a:extLst>
              <a:ext uri="{FF2B5EF4-FFF2-40B4-BE49-F238E27FC236}">
                <a16:creationId xmlns:a16="http://schemas.microsoft.com/office/drawing/2014/main" id="{1B5FF0EF-0A95-4539-87E7-F0E5341A01D1}"/>
              </a:ext>
            </a:extLst>
          </p:cNvPr>
          <p:cNvSpPr/>
          <p:nvPr/>
        </p:nvSpPr>
        <p:spPr>
          <a:xfrm>
            <a:off x="5076056" y="5991841"/>
            <a:ext cx="3744416" cy="400110"/>
          </a:xfrm>
          <a:prstGeom prst="rect">
            <a:avLst/>
          </a:prstGeom>
        </p:spPr>
        <p:txBody>
          <a:bodyPr wrap="square">
            <a:spAutoFit/>
          </a:bodyPr>
          <a:lstStyle/>
          <a:p>
            <a:pPr marL="342900" indent="-342900">
              <a:buFont typeface="Wingdings" panose="05000000000000000000" pitchFamily="2" charset="2"/>
              <a:buChar char="Ø"/>
            </a:pPr>
            <a:r>
              <a:rPr lang="zh-CN" altLang="en-US" sz="2000" b="1" dirty="0"/>
              <a:t>彩色图多通道卷积核运算</a:t>
            </a:r>
          </a:p>
        </p:txBody>
      </p:sp>
      <p:pic>
        <p:nvPicPr>
          <p:cNvPr id="7" name="图片 6">
            <a:extLst>
              <a:ext uri="{FF2B5EF4-FFF2-40B4-BE49-F238E27FC236}">
                <a16:creationId xmlns:a16="http://schemas.microsoft.com/office/drawing/2014/main" id="{CC8F16B5-ACC2-49E1-AF8D-1D6F0A056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1196752"/>
            <a:ext cx="5276462" cy="4627052"/>
          </a:xfrm>
          <a:prstGeom prst="rect">
            <a:avLst/>
          </a:prstGeom>
        </p:spPr>
      </p:pic>
      <p:sp>
        <p:nvSpPr>
          <p:cNvPr id="8" name="矩形 7">
            <a:extLst>
              <a:ext uri="{FF2B5EF4-FFF2-40B4-BE49-F238E27FC236}">
                <a16:creationId xmlns:a16="http://schemas.microsoft.com/office/drawing/2014/main" id="{96AAA4D2-7A6C-45B9-A3EB-184B0AF1B7D7}"/>
              </a:ext>
            </a:extLst>
          </p:cNvPr>
          <p:cNvSpPr/>
          <p:nvPr/>
        </p:nvSpPr>
        <p:spPr>
          <a:xfrm>
            <a:off x="899592" y="5991841"/>
            <a:ext cx="2347778" cy="400110"/>
          </a:xfrm>
          <a:prstGeom prst="rect">
            <a:avLst/>
          </a:prstGeom>
        </p:spPr>
        <p:txBody>
          <a:bodyPr wrap="square">
            <a:spAutoFit/>
          </a:bodyPr>
          <a:lstStyle/>
          <a:p>
            <a:pPr marL="285750" indent="-285750">
              <a:buFont typeface="Wingdings" panose="05000000000000000000" pitchFamily="2" charset="2"/>
              <a:buChar char="Ø"/>
            </a:pPr>
            <a:r>
              <a:rPr lang="zh-CN" altLang="en-US" sz="2000" b="1" dirty="0"/>
              <a:t>简单卷积核运算</a:t>
            </a:r>
          </a:p>
        </p:txBody>
      </p:sp>
      <p:sp>
        <p:nvSpPr>
          <p:cNvPr id="9" name="标题 1">
            <a:extLst>
              <a:ext uri="{FF2B5EF4-FFF2-40B4-BE49-F238E27FC236}">
                <a16:creationId xmlns:a16="http://schemas.microsoft.com/office/drawing/2014/main" id="{3591EAB0-FD61-4636-8DF9-764611BC13E2}"/>
              </a:ext>
            </a:extLst>
          </p:cNvPr>
          <p:cNvSpPr>
            <a:spLocks noGrp="1" noChangeArrowheads="1"/>
          </p:cNvSpPr>
          <p:nvPr>
            <p:ph type="title"/>
          </p:nvPr>
        </p:nvSpPr>
        <p:spPr>
          <a:xfrm>
            <a:off x="446856" y="529431"/>
            <a:ext cx="8229600" cy="595313"/>
          </a:xfrm>
        </p:spPr>
        <p:txBody>
          <a:bodyPr/>
          <a:lstStyle/>
          <a:p>
            <a:r>
              <a:rPr lang="en-US" altLang="zh-CN" sz="3200" b="1" dirty="0">
                <a:effectLst>
                  <a:outerShdw blurRad="38100" dist="38100" dir="2700000" algn="tl">
                    <a:srgbClr val="000000">
                      <a:alpha val="43137"/>
                    </a:srgbClr>
                  </a:outerShdw>
                </a:effectLst>
                <a:latin typeface="+mj-ea"/>
              </a:rPr>
              <a:t>9.4.2</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CNN</a:t>
            </a:r>
            <a:r>
              <a:rPr lang="zh-CN" altLang="en-US" sz="3200" b="1" dirty="0">
                <a:effectLst>
                  <a:outerShdw blurRad="38100" dist="38100" dir="2700000" algn="tl">
                    <a:srgbClr val="000000">
                      <a:alpha val="43137"/>
                    </a:srgbClr>
                  </a:outerShdw>
                </a:effectLst>
                <a:latin typeface="+mj-ea"/>
              </a:rPr>
              <a:t>卷积、池化、全连接</a:t>
            </a:r>
          </a:p>
        </p:txBody>
      </p:sp>
    </p:spTree>
    <p:extLst>
      <p:ext uri="{BB962C8B-B14F-4D97-AF65-F5344CB8AC3E}">
        <p14:creationId xmlns:p14="http://schemas.microsoft.com/office/powerpoint/2010/main" val="2313204287"/>
      </p:ext>
    </p:extLst>
  </p:cSld>
  <p:clrMapOvr>
    <a:masterClrMapping/>
  </p:clrMapOvr>
  <p:transition>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DE82A1E-921D-4C6C-9C0E-432CC66D7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160" y="1423850"/>
            <a:ext cx="3727458" cy="2149165"/>
          </a:xfrm>
          <a:prstGeom prst="rect">
            <a:avLst/>
          </a:prstGeom>
        </p:spPr>
      </p:pic>
      <p:sp>
        <p:nvSpPr>
          <p:cNvPr id="5" name="矩形 4">
            <a:extLst>
              <a:ext uri="{FF2B5EF4-FFF2-40B4-BE49-F238E27FC236}">
                <a16:creationId xmlns:a16="http://schemas.microsoft.com/office/drawing/2014/main" id="{9F6D09C6-BD69-4314-AACA-4EE1FE949505}"/>
              </a:ext>
            </a:extLst>
          </p:cNvPr>
          <p:cNvSpPr/>
          <p:nvPr/>
        </p:nvSpPr>
        <p:spPr>
          <a:xfrm>
            <a:off x="179512" y="4401587"/>
            <a:ext cx="8856984" cy="2339102"/>
          </a:xfrm>
          <a:prstGeom prst="rect">
            <a:avLst/>
          </a:prstGeom>
        </p:spPr>
        <p:txBody>
          <a:bodyPr wrap="square">
            <a:spAutoFit/>
          </a:bodyPr>
          <a:lstStyle/>
          <a:p>
            <a:pPr algn="just" latinLnBrk="1"/>
            <a:r>
              <a:rPr lang="zh-CN" altLang="en-US" sz="2000" dirty="0"/>
              <a:t>池化有两种形式，一种是均值池化（</a:t>
            </a:r>
            <a:r>
              <a:rPr lang="en-US" altLang="zh-CN" sz="2000" dirty="0"/>
              <a:t>mean-pooling</a:t>
            </a:r>
            <a:r>
              <a:rPr lang="zh-CN" altLang="en-US" sz="2000" dirty="0"/>
              <a:t>），一种是最大值池化（</a:t>
            </a:r>
            <a:r>
              <a:rPr lang="en-US" altLang="zh-CN" sz="2000" dirty="0"/>
              <a:t>max-pooling</a:t>
            </a:r>
            <a:r>
              <a:rPr lang="zh-CN" altLang="en-US" sz="2000" dirty="0"/>
              <a:t>）两种池化看成特殊的卷积过程，如图上图所示：</a:t>
            </a:r>
            <a:endParaRPr lang="en-US" altLang="zh-CN" sz="2000" dirty="0"/>
          </a:p>
          <a:p>
            <a:pPr algn="just" latinLnBrk="1"/>
            <a:endParaRPr lang="en-US" altLang="zh-CN" sz="1600" dirty="0"/>
          </a:p>
          <a:p>
            <a:pPr marL="285750" indent="-285750" algn="just" latinLnBrk="1">
              <a:buFont typeface="Wingdings" panose="05000000000000000000" pitchFamily="2" charset="2"/>
              <a:buChar char="Ø"/>
            </a:pPr>
            <a:r>
              <a:rPr lang="zh-CN" altLang="en-US" b="1" dirty="0">
                <a:solidFill>
                  <a:srgbClr val="FF0000"/>
                </a:solidFill>
              </a:rPr>
              <a:t>均值池化的卷积核中每个权重都是</a:t>
            </a:r>
            <a:r>
              <a:rPr lang="en-US" altLang="zh-CN" b="1" dirty="0">
                <a:solidFill>
                  <a:srgbClr val="FF0000"/>
                </a:solidFill>
              </a:rPr>
              <a:t>0.25</a:t>
            </a:r>
            <a:r>
              <a:rPr lang="zh-CN" altLang="en-US" dirty="0"/>
              <a:t>，卷积核在原图</a:t>
            </a:r>
            <a:r>
              <a:rPr lang="en-US" altLang="zh-CN" dirty="0" err="1"/>
              <a:t>inputX</a:t>
            </a:r>
            <a:r>
              <a:rPr lang="zh-CN" altLang="en-US" dirty="0"/>
              <a:t>上的滑动的步长为</a:t>
            </a:r>
            <a:r>
              <a:rPr lang="en-US" altLang="zh-CN" dirty="0"/>
              <a:t>2</a:t>
            </a:r>
            <a:r>
              <a:rPr lang="zh-CN" altLang="en-US" dirty="0"/>
              <a:t>。均值池化的效果相当于</a:t>
            </a:r>
            <a:r>
              <a:rPr lang="zh-CN" altLang="en-US" b="1" dirty="0">
                <a:solidFill>
                  <a:srgbClr val="FF0000"/>
                </a:solidFill>
              </a:rPr>
              <a:t>把原图模糊缩减至原来的</a:t>
            </a:r>
            <a:r>
              <a:rPr lang="en-US" altLang="zh-CN" b="1" dirty="0">
                <a:solidFill>
                  <a:srgbClr val="FF0000"/>
                </a:solidFill>
              </a:rPr>
              <a:t>1/4</a:t>
            </a:r>
            <a:r>
              <a:rPr lang="zh-CN" altLang="en-US" dirty="0"/>
              <a:t>。</a:t>
            </a:r>
            <a:endParaRPr lang="en-US" altLang="zh-CN" dirty="0"/>
          </a:p>
          <a:p>
            <a:pPr marL="285750" indent="-285750" algn="just" latinLnBrk="1">
              <a:buFont typeface="Wingdings" panose="05000000000000000000" pitchFamily="2" charset="2"/>
              <a:buChar char="Ø"/>
            </a:pPr>
            <a:r>
              <a:rPr lang="zh-CN" altLang="en-US" b="1" dirty="0">
                <a:solidFill>
                  <a:srgbClr val="FF0000"/>
                </a:solidFill>
              </a:rPr>
              <a:t>最大值池化</a:t>
            </a:r>
            <a:r>
              <a:rPr lang="zh-CN" altLang="en-US" dirty="0"/>
              <a:t>的卷积核中</a:t>
            </a:r>
            <a:r>
              <a:rPr lang="zh-CN" altLang="en-US" b="1" dirty="0">
                <a:solidFill>
                  <a:srgbClr val="FF0000"/>
                </a:solidFill>
              </a:rPr>
              <a:t>各权重值中只有一个为</a:t>
            </a:r>
            <a:r>
              <a:rPr lang="en-US" altLang="zh-CN" b="1" dirty="0">
                <a:solidFill>
                  <a:srgbClr val="FF0000"/>
                </a:solidFill>
              </a:rPr>
              <a:t>1</a:t>
            </a:r>
            <a:r>
              <a:rPr lang="zh-CN" altLang="en-US" b="1" dirty="0">
                <a:solidFill>
                  <a:srgbClr val="FF0000"/>
                </a:solidFill>
              </a:rPr>
              <a:t>，其余均为</a:t>
            </a:r>
            <a:r>
              <a:rPr lang="en-US" altLang="zh-CN" b="1" dirty="0">
                <a:solidFill>
                  <a:srgbClr val="FF0000"/>
                </a:solidFill>
              </a:rPr>
              <a:t>0</a:t>
            </a:r>
            <a:r>
              <a:rPr lang="zh-CN" altLang="en-US" dirty="0"/>
              <a:t>，卷积核中为</a:t>
            </a:r>
            <a:r>
              <a:rPr lang="en-US" altLang="zh-CN" dirty="0"/>
              <a:t>1</a:t>
            </a:r>
            <a:r>
              <a:rPr lang="zh-CN" altLang="en-US" dirty="0"/>
              <a:t>的位置对应</a:t>
            </a:r>
            <a:r>
              <a:rPr lang="en-US" altLang="zh-CN" dirty="0" err="1"/>
              <a:t>inputX</a:t>
            </a:r>
            <a:r>
              <a:rPr lang="zh-CN" altLang="en-US" dirty="0"/>
              <a:t>被卷积核覆盖部分值最大的位置。卷积核在原图</a:t>
            </a:r>
            <a:r>
              <a:rPr lang="en-US" altLang="zh-CN" dirty="0" err="1"/>
              <a:t>inputX</a:t>
            </a:r>
            <a:r>
              <a:rPr lang="zh-CN" altLang="en-US" dirty="0"/>
              <a:t>上的滑动步长为</a:t>
            </a:r>
            <a:r>
              <a:rPr lang="en-US" altLang="zh-CN" dirty="0"/>
              <a:t>2</a:t>
            </a:r>
            <a:r>
              <a:rPr lang="zh-CN" altLang="en-US" dirty="0"/>
              <a:t>。最大值池化的效果是把</a:t>
            </a:r>
            <a:r>
              <a:rPr lang="zh-CN" altLang="en-US" b="1" dirty="0">
                <a:solidFill>
                  <a:srgbClr val="FF0000"/>
                </a:solidFill>
              </a:rPr>
              <a:t>原图缩减至原来的</a:t>
            </a:r>
            <a:r>
              <a:rPr lang="en-US" altLang="zh-CN" b="1" dirty="0">
                <a:solidFill>
                  <a:srgbClr val="FF0000"/>
                </a:solidFill>
              </a:rPr>
              <a:t>1/4</a:t>
            </a:r>
            <a:r>
              <a:rPr lang="zh-CN" altLang="en-US" dirty="0"/>
              <a:t>，并保留每个</a:t>
            </a:r>
            <a:r>
              <a:rPr lang="en-US" altLang="zh-CN" dirty="0"/>
              <a:t>2*2</a:t>
            </a:r>
            <a:r>
              <a:rPr lang="zh-CN" altLang="en-US" dirty="0"/>
              <a:t>区域的最强输入。</a:t>
            </a:r>
          </a:p>
        </p:txBody>
      </p:sp>
      <p:sp>
        <p:nvSpPr>
          <p:cNvPr id="6" name="AutoShape 2" descr="https://img-blog.csdn.net/20160923135714235?watermark/2/text/aHR0cDovL2Jsb2cuY3Nkbi5uZXQv/font/5a6L5L2T/fontsize/400/fill/I0JBQkFCMA==/dissolve/70/gravity/Center">
            <a:extLst>
              <a:ext uri="{FF2B5EF4-FFF2-40B4-BE49-F238E27FC236}">
                <a16:creationId xmlns:a16="http://schemas.microsoft.com/office/drawing/2014/main" id="{E6871962-9447-465C-934F-17809E8F2BA2}"/>
              </a:ext>
            </a:extLst>
          </p:cNvPr>
          <p:cNvSpPr>
            <a:spLocks noChangeAspect="1" noChangeArrowheads="1"/>
          </p:cNvSpPr>
          <p:nvPr/>
        </p:nvSpPr>
        <p:spPr bwMode="auto">
          <a:xfrm>
            <a:off x="4572000" y="429309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E68A33B4-CEE7-4760-8A92-E9513B9FEE65}"/>
              </a:ext>
            </a:extLst>
          </p:cNvPr>
          <p:cNvPicPr>
            <a:picLocks noChangeAspect="1"/>
          </p:cNvPicPr>
          <p:nvPr/>
        </p:nvPicPr>
        <p:blipFill>
          <a:blip r:embed="rId3"/>
          <a:stretch>
            <a:fillRect/>
          </a:stretch>
        </p:blipFill>
        <p:spPr>
          <a:xfrm>
            <a:off x="767133" y="1412776"/>
            <a:ext cx="5476024" cy="2601251"/>
          </a:xfrm>
          <a:prstGeom prst="rect">
            <a:avLst/>
          </a:prstGeom>
        </p:spPr>
      </p:pic>
      <p:sp>
        <p:nvSpPr>
          <p:cNvPr id="8" name="文本框 7">
            <a:extLst>
              <a:ext uri="{FF2B5EF4-FFF2-40B4-BE49-F238E27FC236}">
                <a16:creationId xmlns:a16="http://schemas.microsoft.com/office/drawing/2014/main" id="{E3E0C431-0D37-4D05-B406-871977DA9821}"/>
              </a:ext>
            </a:extLst>
          </p:cNvPr>
          <p:cNvSpPr txBox="1"/>
          <p:nvPr/>
        </p:nvSpPr>
        <p:spPr>
          <a:xfrm>
            <a:off x="6876256" y="3753117"/>
            <a:ext cx="2448272" cy="369332"/>
          </a:xfrm>
          <a:prstGeom prst="rect">
            <a:avLst/>
          </a:prstGeom>
          <a:noFill/>
        </p:spPr>
        <p:txBody>
          <a:bodyPr wrap="square" rtlCol="0">
            <a:spAutoFit/>
          </a:bodyPr>
          <a:lstStyle/>
          <a:p>
            <a:r>
              <a:rPr lang="zh-CN" altLang="en-US" b="1" dirty="0"/>
              <a:t>最大值池化演示</a:t>
            </a:r>
          </a:p>
        </p:txBody>
      </p:sp>
      <p:sp>
        <p:nvSpPr>
          <p:cNvPr id="9" name="标题 1">
            <a:extLst>
              <a:ext uri="{FF2B5EF4-FFF2-40B4-BE49-F238E27FC236}">
                <a16:creationId xmlns:a16="http://schemas.microsoft.com/office/drawing/2014/main" id="{28EDA4E1-8AC1-4CF0-85D9-B7315337AC5E}"/>
              </a:ext>
            </a:extLst>
          </p:cNvPr>
          <p:cNvSpPr>
            <a:spLocks noGrp="1" noChangeArrowheads="1"/>
          </p:cNvSpPr>
          <p:nvPr>
            <p:ph type="title"/>
          </p:nvPr>
        </p:nvSpPr>
        <p:spPr>
          <a:xfrm>
            <a:off x="446856" y="529431"/>
            <a:ext cx="8229600" cy="595313"/>
          </a:xfrm>
        </p:spPr>
        <p:txBody>
          <a:bodyPr/>
          <a:lstStyle/>
          <a:p>
            <a:r>
              <a:rPr lang="en-US" altLang="zh-CN" sz="3200" b="1" dirty="0">
                <a:effectLst>
                  <a:outerShdw blurRad="38100" dist="38100" dir="2700000" algn="tl">
                    <a:srgbClr val="000000">
                      <a:alpha val="43137"/>
                    </a:srgbClr>
                  </a:outerShdw>
                </a:effectLst>
                <a:latin typeface="+mj-ea"/>
              </a:rPr>
              <a:t>9.4.2</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CNN</a:t>
            </a:r>
            <a:r>
              <a:rPr lang="zh-CN" altLang="en-US" sz="3200" b="1" dirty="0">
                <a:effectLst>
                  <a:outerShdw blurRad="38100" dist="38100" dir="2700000" algn="tl">
                    <a:srgbClr val="000000">
                      <a:alpha val="43137"/>
                    </a:srgbClr>
                  </a:outerShdw>
                </a:effectLst>
                <a:latin typeface="+mj-ea"/>
              </a:rPr>
              <a:t>卷积、池化、全连接</a:t>
            </a:r>
          </a:p>
        </p:txBody>
      </p:sp>
    </p:spTree>
    <p:extLst>
      <p:ext uri="{BB962C8B-B14F-4D97-AF65-F5344CB8AC3E}">
        <p14:creationId xmlns:p14="http://schemas.microsoft.com/office/powerpoint/2010/main" val="4181593555"/>
      </p:ext>
    </p:extLst>
  </p:cSld>
  <p:clrMapOvr>
    <a:masterClrMapping/>
  </p:clrMapOvr>
  <p:transition>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4BEC679-C5C5-4A86-BADD-AB0D76C10B9D}"/>
              </a:ext>
            </a:extLst>
          </p:cNvPr>
          <p:cNvPicPr>
            <a:picLocks noChangeAspect="1"/>
          </p:cNvPicPr>
          <p:nvPr/>
        </p:nvPicPr>
        <p:blipFill>
          <a:blip r:embed="rId3"/>
          <a:stretch>
            <a:fillRect/>
          </a:stretch>
        </p:blipFill>
        <p:spPr>
          <a:xfrm>
            <a:off x="1187623" y="1196752"/>
            <a:ext cx="6624653" cy="2225799"/>
          </a:xfrm>
          <a:prstGeom prst="rect">
            <a:avLst/>
          </a:prstGeom>
        </p:spPr>
      </p:pic>
      <p:sp>
        <p:nvSpPr>
          <p:cNvPr id="4" name="矩形 3">
            <a:extLst>
              <a:ext uri="{FF2B5EF4-FFF2-40B4-BE49-F238E27FC236}">
                <a16:creationId xmlns:a16="http://schemas.microsoft.com/office/drawing/2014/main" id="{C425448E-3794-4F24-9273-4AE9861357E2}"/>
              </a:ext>
            </a:extLst>
          </p:cNvPr>
          <p:cNvSpPr/>
          <p:nvPr/>
        </p:nvSpPr>
        <p:spPr>
          <a:xfrm>
            <a:off x="179468" y="2996952"/>
            <a:ext cx="8964531" cy="3693319"/>
          </a:xfrm>
          <a:prstGeom prst="rect">
            <a:avLst/>
          </a:prstGeom>
        </p:spPr>
        <p:txBody>
          <a:bodyPr wrap="square">
            <a:spAutoFit/>
          </a:bodyPr>
          <a:lstStyle/>
          <a:p>
            <a:pPr latinLnBrk="1"/>
            <a:r>
              <a:rPr lang="zh-CN" altLang="en-US" dirty="0"/>
              <a:t>卷积神经网络的最后，通常有一两层全连接层，全连接一般会把卷积输出的二维特征图转化成一维向量。</a:t>
            </a:r>
            <a:endParaRPr lang="en-US" altLang="zh-CN" dirty="0"/>
          </a:p>
          <a:p>
            <a:pPr marL="285750" indent="-285750" latinLnBrk="1">
              <a:buFont typeface="Wingdings" panose="05000000000000000000" pitchFamily="2" charset="2"/>
              <a:buChar char="Ø"/>
            </a:pPr>
            <a:r>
              <a:rPr lang="zh-CN" altLang="en-US" dirty="0"/>
              <a:t>最后的两列就是两个全连接层，在最后一层卷积结束后，进行了最后一次池化，输出了</a:t>
            </a:r>
            <a:r>
              <a:rPr lang="en-US" altLang="zh-CN" dirty="0"/>
              <a:t>20</a:t>
            </a:r>
            <a:r>
              <a:rPr lang="zh-CN" altLang="en-US" dirty="0"/>
              <a:t>个</a:t>
            </a:r>
            <a:r>
              <a:rPr lang="en-US" altLang="zh-CN" dirty="0"/>
              <a:t>12*12</a:t>
            </a:r>
            <a:r>
              <a:rPr lang="zh-CN" altLang="en-US" dirty="0"/>
              <a:t>的图像，然后通过了一个全连接层变成了</a:t>
            </a:r>
            <a:r>
              <a:rPr lang="en-US" altLang="zh-CN" dirty="0"/>
              <a:t>1*100</a:t>
            </a:r>
            <a:r>
              <a:rPr lang="zh-CN" altLang="en-US" dirty="0"/>
              <a:t>的向量。</a:t>
            </a:r>
          </a:p>
          <a:p>
            <a:pPr marL="285750" indent="-285750" latinLnBrk="1">
              <a:buFont typeface="Wingdings" panose="05000000000000000000" pitchFamily="2" charset="2"/>
              <a:buChar char="Ø"/>
            </a:pPr>
            <a:r>
              <a:rPr lang="zh-CN" altLang="en-US" dirty="0"/>
              <a:t>这是有</a:t>
            </a:r>
            <a:r>
              <a:rPr lang="en-US" altLang="zh-CN" dirty="0"/>
              <a:t>20*100</a:t>
            </a:r>
            <a:r>
              <a:rPr lang="zh-CN" altLang="en-US" dirty="0"/>
              <a:t>个</a:t>
            </a:r>
            <a:r>
              <a:rPr lang="en-US" altLang="zh-CN" dirty="0"/>
              <a:t>12*12</a:t>
            </a:r>
            <a:r>
              <a:rPr lang="zh-CN" altLang="en-US" dirty="0"/>
              <a:t>的卷积核卷积出来的，对于输入的每一张图，用了一个和图像一样大小的核卷积，这样整幅图就变成了一个数。如果厚度是</a:t>
            </a:r>
            <a:r>
              <a:rPr lang="en-US" altLang="zh-CN" dirty="0"/>
              <a:t>20</a:t>
            </a:r>
            <a:r>
              <a:rPr lang="zh-CN" altLang="en-US" dirty="0"/>
              <a:t>，就是</a:t>
            </a:r>
            <a:r>
              <a:rPr lang="en-US" altLang="zh-CN" dirty="0"/>
              <a:t>20</a:t>
            </a:r>
            <a:r>
              <a:rPr lang="zh-CN" altLang="en-US" dirty="0"/>
              <a:t>个核卷积完后相加求和。这样就能把一张图高度浓缩成一个数。</a:t>
            </a:r>
          </a:p>
          <a:p>
            <a:pPr marL="285750" indent="-285750" latinLnBrk="1">
              <a:buFont typeface="Wingdings" panose="05000000000000000000" pitchFamily="2" charset="2"/>
              <a:buChar char="Ø"/>
            </a:pPr>
            <a:r>
              <a:rPr lang="zh-CN" altLang="en-US" b="1" dirty="0">
                <a:solidFill>
                  <a:srgbClr val="FF0000"/>
                </a:solidFill>
              </a:rPr>
              <a:t>全连接的目的是因为传统的网络我们的输出都是分类</a:t>
            </a:r>
            <a:r>
              <a:rPr lang="zh-CN" altLang="en-US" dirty="0"/>
              <a:t>，也就是几个类别的概率甚至就是一个数，即类别号，这样方便最后的分类或回归。</a:t>
            </a:r>
          </a:p>
          <a:p>
            <a:pPr marL="285750" indent="-285750" latinLnBrk="1">
              <a:buFont typeface="Wingdings" panose="05000000000000000000" pitchFamily="2" charset="2"/>
              <a:buChar char="Ø"/>
            </a:pPr>
            <a:r>
              <a:rPr lang="zh-CN" altLang="en-US" dirty="0"/>
              <a:t>由于全连接的参数很多，例如图中就有</a:t>
            </a:r>
            <a:r>
              <a:rPr lang="en-US" altLang="zh-CN" dirty="0"/>
              <a:t>20*12*12*100</a:t>
            </a:r>
            <a:r>
              <a:rPr lang="zh-CN" altLang="en-US" dirty="0"/>
              <a:t>个参数，全连接前一层卷积，假设卷积核是</a:t>
            </a:r>
            <a:r>
              <a:rPr lang="en-US" altLang="zh-CN" dirty="0"/>
              <a:t>7*7</a:t>
            </a:r>
            <a:r>
              <a:rPr lang="zh-CN" altLang="en-US" dirty="0"/>
              <a:t>的，厚度是</a:t>
            </a:r>
            <a:r>
              <a:rPr lang="en-US" altLang="zh-CN" dirty="0"/>
              <a:t>64</a:t>
            </a:r>
            <a:r>
              <a:rPr lang="zh-CN" altLang="en-US" dirty="0"/>
              <a:t>，会有</a:t>
            </a:r>
            <a:r>
              <a:rPr lang="en-US" altLang="zh-CN" dirty="0"/>
              <a:t>5*5*64</a:t>
            </a:r>
            <a:r>
              <a:rPr lang="zh-CN" altLang="en-US" dirty="0"/>
              <a:t>，所以</a:t>
            </a:r>
            <a:r>
              <a:rPr lang="zh-CN" altLang="en-US" b="1" dirty="0">
                <a:solidFill>
                  <a:srgbClr val="FF0000"/>
                </a:solidFill>
              </a:rPr>
              <a:t>尽量避免全连接减少参数</a:t>
            </a:r>
            <a:r>
              <a:rPr lang="zh-CN" altLang="en-US" dirty="0"/>
              <a:t>，因此这里用到全局平均值，也就是最后一层对</a:t>
            </a:r>
            <a:r>
              <a:rPr lang="en-US" altLang="zh-CN" dirty="0"/>
              <a:t>feature map</a:t>
            </a:r>
            <a:r>
              <a:rPr lang="zh-CN" altLang="en-US" dirty="0"/>
              <a:t>（最后一层卷积的输出结果）直接求平均值。有多少分类就训练多少层。</a:t>
            </a:r>
          </a:p>
        </p:txBody>
      </p:sp>
      <p:sp>
        <p:nvSpPr>
          <p:cNvPr id="5" name="标题 1">
            <a:extLst>
              <a:ext uri="{FF2B5EF4-FFF2-40B4-BE49-F238E27FC236}">
                <a16:creationId xmlns:a16="http://schemas.microsoft.com/office/drawing/2014/main" id="{509666B9-EA3C-4559-99DC-1FB9A5548690}"/>
              </a:ext>
            </a:extLst>
          </p:cNvPr>
          <p:cNvSpPr>
            <a:spLocks noGrp="1" noChangeArrowheads="1"/>
          </p:cNvSpPr>
          <p:nvPr>
            <p:ph type="title"/>
          </p:nvPr>
        </p:nvSpPr>
        <p:spPr>
          <a:xfrm>
            <a:off x="446856" y="529431"/>
            <a:ext cx="8229600" cy="595313"/>
          </a:xfrm>
        </p:spPr>
        <p:txBody>
          <a:bodyPr/>
          <a:lstStyle/>
          <a:p>
            <a:r>
              <a:rPr lang="en-US" altLang="zh-CN" sz="3200" b="1" dirty="0">
                <a:effectLst>
                  <a:outerShdw blurRad="38100" dist="38100" dir="2700000" algn="tl">
                    <a:srgbClr val="000000">
                      <a:alpha val="43137"/>
                    </a:srgbClr>
                  </a:outerShdw>
                </a:effectLst>
                <a:latin typeface="+mj-ea"/>
              </a:rPr>
              <a:t>9.4.2</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CNN</a:t>
            </a:r>
            <a:r>
              <a:rPr lang="zh-CN" altLang="en-US" sz="3200" b="1" dirty="0">
                <a:effectLst>
                  <a:outerShdw blurRad="38100" dist="38100" dir="2700000" algn="tl">
                    <a:srgbClr val="000000">
                      <a:alpha val="43137"/>
                    </a:srgbClr>
                  </a:outerShdw>
                </a:effectLst>
                <a:latin typeface="+mj-ea"/>
              </a:rPr>
              <a:t>卷积、池化、全连接</a:t>
            </a:r>
          </a:p>
        </p:txBody>
      </p:sp>
    </p:spTree>
    <p:extLst>
      <p:ext uri="{BB962C8B-B14F-4D97-AF65-F5344CB8AC3E}">
        <p14:creationId xmlns:p14="http://schemas.microsoft.com/office/powerpoint/2010/main" val="2246122242"/>
      </p:ext>
    </p:extLst>
  </p:cSld>
  <p:clrMapOvr>
    <a:masterClrMapping/>
  </p:clrMapOvr>
  <p:transition>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881BA05-BA5D-4764-AB1F-25C7A59A2957}"/>
              </a:ext>
            </a:extLst>
          </p:cNvPr>
          <p:cNvSpPr/>
          <p:nvPr/>
        </p:nvSpPr>
        <p:spPr>
          <a:xfrm>
            <a:off x="539552" y="1676418"/>
            <a:ext cx="6984776" cy="369332"/>
          </a:xfrm>
          <a:prstGeom prst="rect">
            <a:avLst/>
          </a:prstGeom>
        </p:spPr>
        <p:txBody>
          <a:bodyPr wrap="square">
            <a:spAutoFit/>
          </a:bodyPr>
          <a:lstStyle/>
          <a:p>
            <a:r>
              <a:rPr lang="zh-CN" altLang="zh-CN" kern="100" dirty="0">
                <a:latin typeface="Times New Roman" panose="02020603050405020304" pitchFamily="18" charset="0"/>
                <a:cs typeface="Times New Roman" panose="02020603050405020304" pitchFamily="18" charset="0"/>
              </a:rPr>
              <a:t>空间排列</a:t>
            </a:r>
            <a:r>
              <a:rPr lang="zh-CN" altLang="en-US" kern="100" dirty="0">
                <a:latin typeface="Times New Roman" panose="02020603050405020304" pitchFamily="18" charset="0"/>
                <a:cs typeface="Times New Roman" panose="02020603050405020304" pitchFamily="18" charset="0"/>
              </a:rPr>
              <a:t>：</a:t>
            </a:r>
            <a:r>
              <a:rPr lang="zh-CN" altLang="en-US" b="1" kern="100" dirty="0">
                <a:solidFill>
                  <a:srgbClr val="FF0000"/>
                </a:solidFill>
                <a:latin typeface="Times New Roman" panose="02020603050405020304" pitchFamily="18" charset="0"/>
                <a:cs typeface="Times New Roman" panose="02020603050405020304" pitchFamily="18" charset="0"/>
              </a:rPr>
              <a:t>深度（</a:t>
            </a:r>
            <a:r>
              <a:rPr lang="en-US" altLang="zh-CN" b="1" kern="100" dirty="0">
                <a:solidFill>
                  <a:srgbClr val="FF0000"/>
                </a:solidFill>
                <a:latin typeface="Times New Roman" panose="02020603050405020304" pitchFamily="18" charset="0"/>
                <a:cs typeface="Times New Roman" panose="02020603050405020304" pitchFamily="18" charset="0"/>
              </a:rPr>
              <a:t>depth</a:t>
            </a:r>
            <a:r>
              <a:rPr lang="zh-CN" altLang="en-US" b="1" kern="100" dirty="0">
                <a:solidFill>
                  <a:srgbClr val="FF0000"/>
                </a:solidFill>
                <a:latin typeface="Times New Roman" panose="02020603050405020304" pitchFamily="18" charset="0"/>
                <a:cs typeface="Times New Roman" panose="02020603050405020304" pitchFamily="18" charset="0"/>
              </a:rPr>
              <a:t>）、步幅（</a:t>
            </a:r>
            <a:r>
              <a:rPr lang="en-US" altLang="zh-CN" b="1" kern="100" dirty="0">
                <a:solidFill>
                  <a:srgbClr val="FF0000"/>
                </a:solidFill>
                <a:latin typeface="Times New Roman" panose="02020603050405020304" pitchFamily="18" charset="0"/>
                <a:cs typeface="Times New Roman" panose="02020603050405020304" pitchFamily="18" charset="0"/>
              </a:rPr>
              <a:t>stride</a:t>
            </a:r>
            <a:r>
              <a:rPr lang="zh-CN" altLang="en-US" b="1" kern="100" dirty="0">
                <a:solidFill>
                  <a:srgbClr val="FF0000"/>
                </a:solidFill>
                <a:latin typeface="Times New Roman" panose="02020603050405020304" pitchFamily="18" charset="0"/>
                <a:cs typeface="Times New Roman" panose="02020603050405020304" pitchFamily="18" charset="0"/>
              </a:rPr>
              <a:t>）、补零（</a:t>
            </a:r>
            <a:r>
              <a:rPr lang="en-US" altLang="zh-CN" b="1" kern="100" dirty="0">
                <a:solidFill>
                  <a:srgbClr val="FF0000"/>
                </a:solidFill>
                <a:latin typeface="Times New Roman" panose="02020603050405020304" pitchFamily="18" charset="0"/>
                <a:cs typeface="Times New Roman" panose="02020603050405020304" pitchFamily="18" charset="0"/>
              </a:rPr>
              <a:t>zero-padding</a:t>
            </a:r>
            <a:r>
              <a:rPr lang="zh-CN" altLang="en-US" b="1" kern="100" dirty="0">
                <a:solidFill>
                  <a:srgbClr val="FF0000"/>
                </a:solidFill>
                <a:latin typeface="Times New Roman" panose="02020603050405020304" pitchFamily="18" charset="0"/>
                <a:cs typeface="Times New Roman" panose="02020603050405020304" pitchFamily="18" charset="0"/>
              </a:rPr>
              <a:t>）</a:t>
            </a:r>
            <a:endParaRPr lang="zh-CN" altLang="en-US" b="1" dirty="0">
              <a:solidFill>
                <a:srgbClr val="FF0000"/>
              </a:solidFill>
            </a:endParaRPr>
          </a:p>
        </p:txBody>
      </p:sp>
      <p:sp>
        <p:nvSpPr>
          <p:cNvPr id="4" name="矩形 3">
            <a:extLst>
              <a:ext uri="{FF2B5EF4-FFF2-40B4-BE49-F238E27FC236}">
                <a16:creationId xmlns:a16="http://schemas.microsoft.com/office/drawing/2014/main" id="{05A865B1-3ADB-472F-95DF-4DDFFC9BED0E}"/>
              </a:ext>
            </a:extLst>
          </p:cNvPr>
          <p:cNvSpPr/>
          <p:nvPr/>
        </p:nvSpPr>
        <p:spPr>
          <a:xfrm>
            <a:off x="798755" y="2045750"/>
            <a:ext cx="6013185" cy="923330"/>
          </a:xfrm>
          <a:prstGeom prst="rect">
            <a:avLst/>
          </a:prstGeom>
        </p:spPr>
        <p:txBody>
          <a:bodyPr wrap="none">
            <a:spAutoFit/>
          </a:bodyPr>
          <a:lstStyle/>
          <a:p>
            <a:pPr marL="285750" indent="-285750">
              <a:buFont typeface="Wingdings" panose="05000000000000000000" pitchFamily="2" charset="2"/>
              <a:buChar char="Ø"/>
            </a:pPr>
            <a:r>
              <a:rPr lang="zh-CN" altLang="en-US" b="1" dirty="0">
                <a:solidFill>
                  <a:srgbClr val="FF0000"/>
                </a:solidFill>
              </a:rPr>
              <a:t>深度</a:t>
            </a:r>
            <a:r>
              <a:rPr lang="zh-CN" altLang="en-US" dirty="0"/>
              <a:t>：卷积核的深度对应的是卷积核的个数</a:t>
            </a:r>
            <a:endParaRPr lang="en-US" altLang="zh-CN" dirty="0"/>
          </a:p>
          <a:p>
            <a:endParaRPr lang="en-US" altLang="zh-CN" dirty="0"/>
          </a:p>
          <a:p>
            <a:pPr marL="285750" indent="-285750">
              <a:buFont typeface="Wingdings" panose="05000000000000000000" pitchFamily="2" charset="2"/>
              <a:buChar char="Ø"/>
            </a:pPr>
            <a:r>
              <a:rPr lang="zh-CN" altLang="en-US" b="1" dirty="0">
                <a:solidFill>
                  <a:srgbClr val="FF0000"/>
                </a:solidFill>
              </a:rPr>
              <a:t>步幅</a:t>
            </a:r>
            <a:r>
              <a:rPr lang="zh-CN" altLang="en-US" dirty="0"/>
              <a:t>：即滤波矩阵在输入矩阵上滑动跨越的单元个数。</a:t>
            </a:r>
          </a:p>
        </p:txBody>
      </p:sp>
      <p:pic>
        <p:nvPicPr>
          <p:cNvPr id="3074" name="Picture 2" descr="8d8a42be4fd3838cbacd12a1b08cb1eae26b0a80">
            <a:extLst>
              <a:ext uri="{FF2B5EF4-FFF2-40B4-BE49-F238E27FC236}">
                <a16:creationId xmlns:a16="http://schemas.microsoft.com/office/drawing/2014/main" id="{A2353390-B0D3-4EFB-99B9-D420E80E0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019" y="2969080"/>
            <a:ext cx="3549493" cy="388892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08A6B59F-2315-40F1-BDEC-63884E59D851}"/>
              </a:ext>
            </a:extLst>
          </p:cNvPr>
          <p:cNvSpPr/>
          <p:nvPr/>
        </p:nvSpPr>
        <p:spPr>
          <a:xfrm>
            <a:off x="4456777" y="3807105"/>
            <a:ext cx="4425616" cy="2031325"/>
          </a:xfrm>
          <a:prstGeom prst="rect">
            <a:avLst/>
          </a:prstGeom>
        </p:spPr>
        <p:txBody>
          <a:bodyPr wrap="square">
            <a:spAutoFit/>
          </a:bodyPr>
          <a:lstStyle/>
          <a:p>
            <a:r>
              <a:rPr lang="zh-CN" altLang="en-US" b="1" dirty="0">
                <a:latin typeface="PingFangSC"/>
              </a:rPr>
              <a:t>设步幅大小为</a:t>
            </a:r>
            <a:r>
              <a:rPr lang="en-US" altLang="zh-CN" b="1" dirty="0">
                <a:latin typeface="PingFangSC"/>
              </a:rPr>
              <a:t>S</a:t>
            </a:r>
            <a:r>
              <a:rPr lang="zh-CN" altLang="en-US" b="1" dirty="0">
                <a:latin typeface="PingFangSC"/>
              </a:rPr>
              <a:t>，当</a:t>
            </a:r>
            <a:r>
              <a:rPr lang="en-US" altLang="zh-CN" b="1" dirty="0">
                <a:latin typeface="PingFangSC"/>
              </a:rPr>
              <a:t>S</a:t>
            </a:r>
            <a:r>
              <a:rPr lang="zh-CN" altLang="en-US" b="1" dirty="0">
                <a:latin typeface="PingFangSC"/>
              </a:rPr>
              <a:t>为</a:t>
            </a:r>
            <a:r>
              <a:rPr lang="en-US" altLang="zh-CN" b="1" dirty="0">
                <a:latin typeface="PingFangSC"/>
              </a:rPr>
              <a:t>1</a:t>
            </a:r>
            <a:r>
              <a:rPr lang="zh-CN" altLang="en-US" b="1" dirty="0">
                <a:latin typeface="PingFangSC"/>
              </a:rPr>
              <a:t>时，滤波器每次移动一个像素的位置。当</a:t>
            </a:r>
            <a:r>
              <a:rPr lang="en-US" altLang="zh-CN" b="1" dirty="0">
                <a:latin typeface="PingFangSC"/>
              </a:rPr>
              <a:t>S</a:t>
            </a:r>
            <a:r>
              <a:rPr lang="zh-CN" altLang="en-US" b="1" dirty="0">
                <a:latin typeface="PingFangSC"/>
              </a:rPr>
              <a:t>为</a:t>
            </a:r>
            <a:r>
              <a:rPr lang="en-US" altLang="zh-CN" b="1" dirty="0">
                <a:latin typeface="PingFangSC"/>
              </a:rPr>
              <a:t>2</a:t>
            </a:r>
            <a:r>
              <a:rPr lang="zh-CN" altLang="en-US" b="1" dirty="0">
                <a:latin typeface="PingFangSC"/>
              </a:rPr>
              <a:t>时，每次移动滤波器会跳过</a:t>
            </a:r>
            <a:r>
              <a:rPr lang="en-US" altLang="zh-CN" b="1" dirty="0">
                <a:latin typeface="PingFangSC"/>
              </a:rPr>
              <a:t>2</a:t>
            </a:r>
            <a:r>
              <a:rPr lang="zh-CN" altLang="en-US" b="1" dirty="0">
                <a:latin typeface="PingFangSC"/>
              </a:rPr>
              <a:t>个像素。</a:t>
            </a:r>
            <a:r>
              <a:rPr lang="en-US" altLang="zh-CN" b="1" dirty="0">
                <a:latin typeface="PingFangSC"/>
              </a:rPr>
              <a:t>S</a:t>
            </a:r>
            <a:r>
              <a:rPr lang="zh-CN" altLang="en-US" b="1" dirty="0">
                <a:latin typeface="PingFangSC"/>
              </a:rPr>
              <a:t>越大，卷积得到特征图就越小。以一维数据为例，当卷积核为</a:t>
            </a:r>
            <a:r>
              <a:rPr lang="en-US" altLang="zh-CN" b="1" dirty="0">
                <a:latin typeface="PingFangSC"/>
              </a:rPr>
              <a:t>[1</a:t>
            </a:r>
            <a:r>
              <a:rPr lang="zh-CN" altLang="en-US" b="1" dirty="0">
                <a:latin typeface="PingFangSC"/>
              </a:rPr>
              <a:t>，</a:t>
            </a:r>
            <a:r>
              <a:rPr lang="en-US" altLang="zh-CN" b="1" dirty="0">
                <a:latin typeface="PingFangSC"/>
              </a:rPr>
              <a:t>0</a:t>
            </a:r>
            <a:r>
              <a:rPr lang="zh-CN" altLang="en-US" b="1" dirty="0">
                <a:latin typeface="PingFangSC"/>
              </a:rPr>
              <a:t>，</a:t>
            </a:r>
            <a:r>
              <a:rPr lang="en-US" altLang="zh-CN" b="1" dirty="0">
                <a:latin typeface="PingFangSC"/>
              </a:rPr>
              <a:t>-1]</a:t>
            </a:r>
            <a:r>
              <a:rPr lang="zh-CN" altLang="en-US" b="1" dirty="0">
                <a:latin typeface="PingFangSC"/>
              </a:rPr>
              <a:t>，输入矩阵为</a:t>
            </a:r>
            <a:r>
              <a:rPr lang="en-US" altLang="zh-CN" b="1" dirty="0">
                <a:latin typeface="PingFangSC"/>
              </a:rPr>
              <a:t>[0, 1, 2, -1, 1, -3, 0]</a:t>
            </a:r>
            <a:r>
              <a:rPr lang="zh-CN" altLang="en-US" b="1" dirty="0">
                <a:latin typeface="PingFangSC"/>
              </a:rPr>
              <a:t>时，如图显示了步幅分别为</a:t>
            </a:r>
            <a:r>
              <a:rPr lang="en-US" altLang="zh-CN" b="1" dirty="0">
                <a:latin typeface="PingFangSC"/>
              </a:rPr>
              <a:t>1</a:t>
            </a:r>
            <a:r>
              <a:rPr lang="zh-CN" altLang="en-US" b="1" dirty="0">
                <a:latin typeface="PingFangSC"/>
              </a:rPr>
              <a:t>和</a:t>
            </a:r>
            <a:r>
              <a:rPr lang="en-US" altLang="zh-CN" b="1" dirty="0">
                <a:latin typeface="PingFangSC"/>
              </a:rPr>
              <a:t>2</a:t>
            </a:r>
            <a:r>
              <a:rPr lang="zh-CN" altLang="en-US" b="1" dirty="0">
                <a:latin typeface="PingFangSC"/>
              </a:rPr>
              <a:t>卷积层的神经元分布情况。</a:t>
            </a:r>
            <a:endParaRPr lang="zh-CN" altLang="en-US" b="1" dirty="0"/>
          </a:p>
        </p:txBody>
      </p:sp>
      <p:sp>
        <p:nvSpPr>
          <p:cNvPr id="7" name="标题 1">
            <a:extLst>
              <a:ext uri="{FF2B5EF4-FFF2-40B4-BE49-F238E27FC236}">
                <a16:creationId xmlns:a16="http://schemas.microsoft.com/office/drawing/2014/main" id="{94500C4A-07BC-410A-BF0A-CB44BA9D8576}"/>
              </a:ext>
            </a:extLst>
          </p:cNvPr>
          <p:cNvSpPr>
            <a:spLocks noGrp="1" noChangeArrowheads="1"/>
          </p:cNvSpPr>
          <p:nvPr>
            <p:ph type="title"/>
          </p:nvPr>
        </p:nvSpPr>
        <p:spPr>
          <a:xfrm>
            <a:off x="192135" y="500393"/>
            <a:ext cx="8229600" cy="595313"/>
          </a:xfrm>
        </p:spPr>
        <p:txBody>
          <a:bodyPr/>
          <a:lstStyle/>
          <a:p>
            <a:r>
              <a:rPr lang="en-US" altLang="zh-CN" sz="2800" b="1" dirty="0">
                <a:effectLst>
                  <a:outerShdw blurRad="38100" dist="38100" dir="2700000" algn="tl">
                    <a:srgbClr val="000000">
                      <a:alpha val="43137"/>
                    </a:srgbClr>
                  </a:outerShdw>
                </a:effectLst>
                <a:latin typeface="+mj-ea"/>
              </a:rPr>
              <a:t>9.4.3</a:t>
            </a:r>
            <a:r>
              <a:rPr lang="zh-CN" altLang="en-US" sz="2800" b="1" dirty="0">
                <a:effectLst>
                  <a:outerShdw blurRad="38100" dist="38100" dir="2700000" algn="tl">
                    <a:srgbClr val="000000">
                      <a:alpha val="43137"/>
                    </a:srgbClr>
                  </a:outerShdw>
                </a:effectLst>
                <a:latin typeface="+mj-ea"/>
              </a:rPr>
              <a:t> </a:t>
            </a:r>
            <a:r>
              <a:rPr lang="en-US" altLang="zh-CN" sz="2800" b="1" dirty="0">
                <a:effectLst>
                  <a:outerShdw blurRad="38100" dist="38100" dir="2700000" algn="tl">
                    <a:srgbClr val="000000">
                      <a:alpha val="43137"/>
                    </a:srgbClr>
                  </a:outerShdw>
                </a:effectLst>
                <a:latin typeface="+mj-ea"/>
              </a:rPr>
              <a:t>CNN</a:t>
            </a:r>
            <a:r>
              <a:rPr lang="zh-CN" altLang="en-US" sz="2800" b="1" dirty="0">
                <a:effectLst>
                  <a:outerShdw blurRad="38100" dist="38100" dir="2700000" algn="tl">
                    <a:srgbClr val="000000">
                      <a:alpha val="43137"/>
                    </a:srgbClr>
                  </a:outerShdw>
                </a:effectLst>
                <a:latin typeface="+mj-ea"/>
              </a:rPr>
              <a:t>两个特点：空间排列与权值共享</a:t>
            </a:r>
          </a:p>
        </p:txBody>
      </p:sp>
      <p:sp>
        <p:nvSpPr>
          <p:cNvPr id="6" name="文本框 5">
            <a:extLst>
              <a:ext uri="{FF2B5EF4-FFF2-40B4-BE49-F238E27FC236}">
                <a16:creationId xmlns:a16="http://schemas.microsoft.com/office/drawing/2014/main" id="{E2080FBC-1013-4C3E-8BF1-06DCD2F3D06F}"/>
              </a:ext>
            </a:extLst>
          </p:cNvPr>
          <p:cNvSpPr txBox="1"/>
          <p:nvPr/>
        </p:nvSpPr>
        <p:spPr>
          <a:xfrm>
            <a:off x="192135" y="1176893"/>
            <a:ext cx="3096344" cy="461665"/>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400" b="1" dirty="0">
                <a:solidFill>
                  <a:srgbClr val="00B0F0"/>
                </a:solidFill>
              </a:rPr>
              <a:t>空间排列</a:t>
            </a:r>
          </a:p>
        </p:txBody>
      </p:sp>
    </p:spTree>
    <p:extLst>
      <p:ext uri="{BB962C8B-B14F-4D97-AF65-F5344CB8AC3E}">
        <p14:creationId xmlns:p14="http://schemas.microsoft.com/office/powerpoint/2010/main" val="1098682002"/>
      </p:ext>
    </p:extLst>
  </p:cSld>
  <p:clrMapOvr>
    <a:masterClrMapping/>
  </p:clrMapOvr>
  <p:transition>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3D0753B-D991-406B-8034-D54F771D6D84}"/>
              </a:ext>
            </a:extLst>
          </p:cNvPr>
          <p:cNvSpPr/>
          <p:nvPr/>
        </p:nvSpPr>
        <p:spPr>
          <a:xfrm>
            <a:off x="734859" y="1545424"/>
            <a:ext cx="7848872" cy="923330"/>
          </a:xfrm>
          <a:prstGeom prst="rect">
            <a:avLst/>
          </a:prstGeom>
        </p:spPr>
        <p:txBody>
          <a:bodyPr wrap="square">
            <a:spAutoFit/>
          </a:bodyPr>
          <a:lstStyle/>
          <a:p>
            <a:pPr marL="285750" indent="-285750">
              <a:buFont typeface="Wingdings" panose="05000000000000000000" pitchFamily="2" charset="2"/>
              <a:buChar char="Ø"/>
            </a:pPr>
            <a:r>
              <a:rPr lang="zh-CN" altLang="en-US" b="1" dirty="0">
                <a:solidFill>
                  <a:srgbClr val="FF0000"/>
                </a:solidFill>
              </a:rPr>
              <a:t>补零</a:t>
            </a:r>
            <a:r>
              <a:rPr lang="zh-CN" altLang="en-US" dirty="0"/>
              <a:t>：补零操作通常用于边界处理。在有些场景下，卷积核的大小并不一定刚好就被输入数据矩阵的维度大小整除。这就需要在输入矩阵的边缘使用零值进行填充，使得在输入矩阵的边界处的大小刚好和卷积核大小匹配</a:t>
            </a:r>
          </a:p>
        </p:txBody>
      </p:sp>
      <p:pic>
        <p:nvPicPr>
          <p:cNvPr id="4098" name="Picture 2" descr="064d05b37940c1937c0730f10c9e65659f01c941">
            <a:extLst>
              <a:ext uri="{FF2B5EF4-FFF2-40B4-BE49-F238E27FC236}">
                <a16:creationId xmlns:a16="http://schemas.microsoft.com/office/drawing/2014/main" id="{19E9C6EB-9CA5-4A3E-88F1-0EF8485B46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350" y="2468754"/>
            <a:ext cx="3943238" cy="423394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CB5EF2EA-6DC2-4CB6-B20F-C7D5E827EA7D}"/>
              </a:ext>
            </a:extLst>
          </p:cNvPr>
          <p:cNvSpPr/>
          <p:nvPr/>
        </p:nvSpPr>
        <p:spPr>
          <a:xfrm>
            <a:off x="4381588" y="3645024"/>
            <a:ext cx="4654907" cy="2308324"/>
          </a:xfrm>
          <a:prstGeom prst="rect">
            <a:avLst/>
          </a:prstGeom>
        </p:spPr>
        <p:txBody>
          <a:bodyPr wrap="square">
            <a:spAutoFit/>
          </a:bodyPr>
          <a:lstStyle/>
          <a:p>
            <a:r>
              <a:rPr lang="zh-CN" altLang="en-US" b="1" dirty="0">
                <a:latin typeface="PingFangSC"/>
              </a:rPr>
              <a:t>举例说明这个概念。假设步幅</a:t>
            </a:r>
            <a:r>
              <a:rPr lang="en-US" altLang="zh-CN" b="1" dirty="0">
                <a:latin typeface="PingFangSC"/>
              </a:rPr>
              <a:t>S</a:t>
            </a:r>
            <a:r>
              <a:rPr lang="zh-CN" altLang="en-US" b="1" dirty="0">
                <a:latin typeface="PingFangSC"/>
              </a:rPr>
              <a:t>的大小为</a:t>
            </a:r>
            <a:r>
              <a:rPr lang="en-US" altLang="zh-CN" b="1" dirty="0">
                <a:latin typeface="PingFangSC"/>
              </a:rPr>
              <a:t>2</a:t>
            </a:r>
            <a:r>
              <a:rPr lang="zh-CN" altLang="en-US" b="1" dirty="0">
                <a:latin typeface="PingFangSC"/>
              </a:rPr>
              <a:t>，为了简单起见，我们假设输入数据为一维矩阵 </a:t>
            </a:r>
            <a:r>
              <a:rPr lang="en-US" altLang="zh-CN" b="1" dirty="0">
                <a:latin typeface="PingFangSC"/>
              </a:rPr>
              <a:t>[0, 1, 2, -1, 1, -3]</a:t>
            </a:r>
            <a:r>
              <a:rPr lang="zh-CN" altLang="en-US" b="1" dirty="0">
                <a:latin typeface="PingFangSC"/>
              </a:rPr>
              <a:t>，卷积核为</a:t>
            </a:r>
            <a:r>
              <a:rPr lang="en-US" altLang="zh-CN" b="1" dirty="0">
                <a:latin typeface="PingFangSC"/>
              </a:rPr>
              <a:t>[1, 0, -1]</a:t>
            </a:r>
            <a:r>
              <a:rPr lang="zh-CN" altLang="en-US" b="1" dirty="0">
                <a:latin typeface="PingFangSC"/>
              </a:rPr>
              <a:t>，在卷积核滑动两次之后，此时输入矩阵边界多余一个“</a:t>
            </a:r>
            <a:r>
              <a:rPr lang="en-US" altLang="zh-CN" b="1" dirty="0">
                <a:latin typeface="PingFangSC"/>
              </a:rPr>
              <a:t>-3”</a:t>
            </a:r>
            <a:r>
              <a:rPr lang="zh-CN" altLang="en-US" b="1" dirty="0">
                <a:latin typeface="PingFangSC"/>
              </a:rPr>
              <a:t>，不够滑动第</a:t>
            </a:r>
            <a:r>
              <a:rPr lang="en-US" altLang="zh-CN" b="1" dirty="0">
                <a:latin typeface="PingFangSC"/>
              </a:rPr>
              <a:t>3</a:t>
            </a:r>
            <a:r>
              <a:rPr lang="zh-CN" altLang="en-US" b="1" dirty="0">
                <a:latin typeface="PingFangSC"/>
              </a:rPr>
              <a:t>次，如图所示。此时，便可以在输入矩阵填入额外的</a:t>
            </a:r>
            <a:r>
              <a:rPr lang="en-US" altLang="zh-CN" b="1" dirty="0">
                <a:latin typeface="PingFangSC"/>
              </a:rPr>
              <a:t>0</a:t>
            </a:r>
            <a:r>
              <a:rPr lang="zh-CN" altLang="en-US" b="1" dirty="0">
                <a:latin typeface="PingFangSC"/>
              </a:rPr>
              <a:t>元素，使得输入矩阵变成</a:t>
            </a:r>
            <a:r>
              <a:rPr lang="en-US" altLang="zh-CN" b="1" dirty="0">
                <a:latin typeface="PingFangSC"/>
              </a:rPr>
              <a:t>[0, 1, 2, -1, 1, -3, 0]</a:t>
            </a:r>
            <a:r>
              <a:rPr lang="zh-CN" altLang="en-US" b="1" dirty="0">
                <a:latin typeface="PingFangSC"/>
              </a:rPr>
              <a:t>，这样一来，所有数据都能得到处理。</a:t>
            </a:r>
            <a:endParaRPr lang="zh-CN" altLang="en-US" b="1" dirty="0"/>
          </a:p>
        </p:txBody>
      </p:sp>
      <p:sp>
        <p:nvSpPr>
          <p:cNvPr id="6" name="标题 1">
            <a:extLst>
              <a:ext uri="{FF2B5EF4-FFF2-40B4-BE49-F238E27FC236}">
                <a16:creationId xmlns:a16="http://schemas.microsoft.com/office/drawing/2014/main" id="{C7BC2035-9398-4F9D-8CA3-3757187C3FC1}"/>
              </a:ext>
            </a:extLst>
          </p:cNvPr>
          <p:cNvSpPr>
            <a:spLocks noGrp="1" noChangeArrowheads="1"/>
          </p:cNvSpPr>
          <p:nvPr>
            <p:ph type="title"/>
          </p:nvPr>
        </p:nvSpPr>
        <p:spPr>
          <a:xfrm>
            <a:off x="107504" y="474012"/>
            <a:ext cx="8229600" cy="595313"/>
          </a:xfrm>
        </p:spPr>
        <p:txBody>
          <a:bodyPr/>
          <a:lstStyle/>
          <a:p>
            <a:r>
              <a:rPr lang="en-US" altLang="zh-CN" sz="2800" b="1" dirty="0">
                <a:effectLst>
                  <a:outerShdw blurRad="38100" dist="38100" dir="2700000" algn="tl">
                    <a:srgbClr val="000000">
                      <a:alpha val="43137"/>
                    </a:srgbClr>
                  </a:outerShdw>
                </a:effectLst>
                <a:latin typeface="+mj-ea"/>
              </a:rPr>
              <a:t>9.4.3</a:t>
            </a:r>
            <a:r>
              <a:rPr lang="zh-CN" altLang="en-US" sz="2800" b="1" dirty="0">
                <a:effectLst>
                  <a:outerShdw blurRad="38100" dist="38100" dir="2700000" algn="tl">
                    <a:srgbClr val="000000">
                      <a:alpha val="43137"/>
                    </a:srgbClr>
                  </a:outerShdw>
                </a:effectLst>
                <a:latin typeface="+mj-ea"/>
              </a:rPr>
              <a:t> </a:t>
            </a:r>
            <a:r>
              <a:rPr lang="en-US" altLang="zh-CN" sz="2800" b="1" dirty="0">
                <a:effectLst>
                  <a:outerShdw blurRad="38100" dist="38100" dir="2700000" algn="tl">
                    <a:srgbClr val="000000">
                      <a:alpha val="43137"/>
                    </a:srgbClr>
                  </a:outerShdw>
                </a:effectLst>
                <a:latin typeface="+mj-ea"/>
              </a:rPr>
              <a:t>CNN</a:t>
            </a:r>
            <a:r>
              <a:rPr lang="zh-CN" altLang="en-US" sz="2800" b="1" dirty="0">
                <a:effectLst>
                  <a:outerShdw blurRad="38100" dist="38100" dir="2700000" algn="tl">
                    <a:srgbClr val="000000">
                      <a:alpha val="43137"/>
                    </a:srgbClr>
                  </a:outerShdw>
                </a:effectLst>
                <a:latin typeface="+mj-ea"/>
              </a:rPr>
              <a:t>两个特点：空间排列与权值共享</a:t>
            </a:r>
          </a:p>
        </p:txBody>
      </p:sp>
      <p:sp>
        <p:nvSpPr>
          <p:cNvPr id="2" name="文本框 1">
            <a:extLst>
              <a:ext uri="{FF2B5EF4-FFF2-40B4-BE49-F238E27FC236}">
                <a16:creationId xmlns:a16="http://schemas.microsoft.com/office/drawing/2014/main" id="{DAB15684-74C7-4953-9E13-8571C131DA6E}"/>
              </a:ext>
            </a:extLst>
          </p:cNvPr>
          <p:cNvSpPr txBox="1"/>
          <p:nvPr/>
        </p:nvSpPr>
        <p:spPr>
          <a:xfrm>
            <a:off x="251520" y="1054891"/>
            <a:ext cx="2499563" cy="461665"/>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400" b="1" dirty="0">
                <a:solidFill>
                  <a:srgbClr val="00B0F0"/>
                </a:solidFill>
              </a:rPr>
              <a:t>空间排列</a:t>
            </a:r>
          </a:p>
        </p:txBody>
      </p:sp>
    </p:spTree>
    <p:extLst>
      <p:ext uri="{BB962C8B-B14F-4D97-AF65-F5344CB8AC3E}">
        <p14:creationId xmlns:p14="http://schemas.microsoft.com/office/powerpoint/2010/main" val="2684153749"/>
      </p:ext>
    </p:extLst>
  </p:cSld>
  <p:clrMapOvr>
    <a:masterClrMapping/>
  </p:clrMapOvr>
  <p:transition>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E021717-930D-4D97-83DA-E0553D037916}"/>
              </a:ext>
            </a:extLst>
          </p:cNvPr>
          <p:cNvPicPr>
            <a:picLocks noChangeAspect="1"/>
          </p:cNvPicPr>
          <p:nvPr/>
        </p:nvPicPr>
        <p:blipFill>
          <a:blip r:embed="rId2"/>
          <a:stretch>
            <a:fillRect/>
          </a:stretch>
        </p:blipFill>
        <p:spPr>
          <a:xfrm>
            <a:off x="3779912" y="3124224"/>
            <a:ext cx="3240360" cy="2420888"/>
          </a:xfrm>
          <a:prstGeom prst="rect">
            <a:avLst/>
          </a:prstGeom>
        </p:spPr>
      </p:pic>
      <p:sp>
        <p:nvSpPr>
          <p:cNvPr id="4" name="矩形 3">
            <a:extLst>
              <a:ext uri="{FF2B5EF4-FFF2-40B4-BE49-F238E27FC236}">
                <a16:creationId xmlns:a16="http://schemas.microsoft.com/office/drawing/2014/main" id="{0F3BC1AE-4A22-42CB-AEC6-6651C532BCD6}"/>
              </a:ext>
            </a:extLst>
          </p:cNvPr>
          <p:cNvSpPr/>
          <p:nvPr/>
        </p:nvSpPr>
        <p:spPr>
          <a:xfrm>
            <a:off x="395536" y="1104419"/>
            <a:ext cx="1704313" cy="461665"/>
          </a:xfrm>
          <a:prstGeom prst="rect">
            <a:avLst/>
          </a:prstGeom>
        </p:spPr>
        <p:txBody>
          <a:bodyPr wrap="none">
            <a:spAutoFit/>
          </a:bodyPr>
          <a:lstStyle/>
          <a:p>
            <a:pPr marL="285750" indent="-285750">
              <a:buFont typeface="Wingdings" panose="05000000000000000000" pitchFamily="2" charset="2"/>
              <a:buChar char="Ø"/>
            </a:pPr>
            <a:r>
              <a:rPr lang="zh-CN" altLang="en-US" sz="2400" b="1" kern="100" dirty="0">
                <a:solidFill>
                  <a:srgbClr val="00B0F0"/>
                </a:solidFill>
                <a:latin typeface="Times New Roman" panose="02020603050405020304" pitchFamily="18" charset="0"/>
                <a:cs typeface="Times New Roman" panose="02020603050405020304" pitchFamily="18" charset="0"/>
              </a:rPr>
              <a:t>权值共享</a:t>
            </a:r>
            <a:endParaRPr lang="zh-CN" altLang="en-US" sz="2400" b="1" dirty="0">
              <a:solidFill>
                <a:srgbClr val="00B0F0"/>
              </a:solidFill>
            </a:endParaRPr>
          </a:p>
        </p:txBody>
      </p:sp>
      <p:sp>
        <p:nvSpPr>
          <p:cNvPr id="5" name="矩形 4">
            <a:extLst>
              <a:ext uri="{FF2B5EF4-FFF2-40B4-BE49-F238E27FC236}">
                <a16:creationId xmlns:a16="http://schemas.microsoft.com/office/drawing/2014/main" id="{774B2449-0214-4D64-BBA2-240C8ACC1AE6}"/>
              </a:ext>
            </a:extLst>
          </p:cNvPr>
          <p:cNvSpPr/>
          <p:nvPr/>
        </p:nvSpPr>
        <p:spPr>
          <a:xfrm>
            <a:off x="611560" y="1566084"/>
            <a:ext cx="8496944" cy="1754326"/>
          </a:xfrm>
          <a:prstGeom prst="rect">
            <a:avLst/>
          </a:prstGeom>
        </p:spPr>
        <p:txBody>
          <a:bodyPr wrap="square">
            <a:spAutoFit/>
          </a:bodyPr>
          <a:lstStyle/>
          <a:p>
            <a:pPr marL="285750" indent="-285750">
              <a:buFont typeface="Wingdings" panose="05000000000000000000" pitchFamily="2" charset="2"/>
              <a:buChar char="Ø"/>
            </a:pPr>
            <a:r>
              <a:rPr lang="zh-CN" altLang="en-US" dirty="0">
                <a:solidFill>
                  <a:srgbClr val="333333"/>
                </a:solidFill>
                <a:latin typeface="PingFangSC"/>
              </a:rPr>
              <a:t>以</a:t>
            </a:r>
            <a:r>
              <a:rPr lang="en-US" altLang="zh-CN" dirty="0">
                <a:solidFill>
                  <a:srgbClr val="333333"/>
                </a:solidFill>
                <a:latin typeface="PingFangSC"/>
              </a:rPr>
              <a:t>CIFAR-10</a:t>
            </a:r>
            <a:r>
              <a:rPr lang="zh-CN" altLang="en-US" dirty="0">
                <a:solidFill>
                  <a:srgbClr val="333333"/>
                </a:solidFill>
                <a:latin typeface="PingFangSC"/>
              </a:rPr>
              <a:t>为例，一个原始的图像大小为</a:t>
            </a:r>
            <a:r>
              <a:rPr lang="en-US" altLang="zh-CN" dirty="0">
                <a:solidFill>
                  <a:srgbClr val="333333"/>
                </a:solidFill>
                <a:latin typeface="PingFangSC"/>
              </a:rPr>
              <a:t>32×32×3</a:t>
            </a:r>
            <a:r>
              <a:rPr lang="zh-CN" altLang="en-US" dirty="0">
                <a:solidFill>
                  <a:srgbClr val="333333"/>
                </a:solidFill>
                <a:latin typeface="PingFangSC"/>
              </a:rPr>
              <a:t>，假设有</a:t>
            </a:r>
            <a:r>
              <a:rPr lang="en-US" altLang="zh-CN" dirty="0">
                <a:solidFill>
                  <a:srgbClr val="333333"/>
                </a:solidFill>
                <a:latin typeface="PingFangSC"/>
              </a:rPr>
              <a:t>100</a:t>
            </a:r>
            <a:r>
              <a:rPr lang="zh-CN" altLang="en-US" dirty="0">
                <a:solidFill>
                  <a:srgbClr val="333333"/>
                </a:solidFill>
                <a:latin typeface="PingFangSC"/>
              </a:rPr>
              <a:t>个卷积核，每个卷积核的大小为</a:t>
            </a:r>
            <a:r>
              <a:rPr lang="en-US" altLang="zh-CN" dirty="0">
                <a:solidFill>
                  <a:srgbClr val="333333"/>
                </a:solidFill>
                <a:latin typeface="PingFangSC"/>
              </a:rPr>
              <a:t>5×5×3</a:t>
            </a:r>
            <a:r>
              <a:rPr lang="zh-CN" altLang="en-US" dirty="0">
                <a:solidFill>
                  <a:srgbClr val="333333"/>
                </a:solidFill>
                <a:latin typeface="PingFangSC"/>
              </a:rPr>
              <a:t>，步幅为</a:t>
            </a:r>
            <a:r>
              <a:rPr lang="en-US" altLang="zh-CN" dirty="0">
                <a:solidFill>
                  <a:srgbClr val="333333"/>
                </a:solidFill>
                <a:latin typeface="PingFangSC"/>
              </a:rPr>
              <a:t>1</a:t>
            </a:r>
            <a:r>
              <a:rPr lang="zh-CN" altLang="en-US" dirty="0">
                <a:solidFill>
                  <a:srgbClr val="333333"/>
                </a:solidFill>
                <a:latin typeface="PingFangSC"/>
              </a:rPr>
              <a:t>，没有补零。考虑一个卷积核对应的特征图谱大小是</a:t>
            </a:r>
            <a:r>
              <a:rPr lang="en-US" altLang="zh-CN" dirty="0">
                <a:solidFill>
                  <a:srgbClr val="333333"/>
                </a:solidFill>
                <a:latin typeface="PingFangSC"/>
              </a:rPr>
              <a:t>28×28</a:t>
            </a:r>
            <a:r>
              <a:rPr lang="zh-CN" altLang="en-US" dirty="0">
                <a:solidFill>
                  <a:srgbClr val="333333"/>
                </a:solidFill>
                <a:latin typeface="PingFangSC"/>
              </a:rPr>
              <a:t>，即对应有</a:t>
            </a:r>
            <a:r>
              <a:rPr lang="en-US" altLang="zh-CN" dirty="0">
                <a:solidFill>
                  <a:srgbClr val="333333"/>
                </a:solidFill>
                <a:latin typeface="PingFangSC"/>
              </a:rPr>
              <a:t>28×28</a:t>
            </a:r>
            <a:r>
              <a:rPr lang="zh-CN" altLang="en-US" dirty="0">
                <a:solidFill>
                  <a:srgbClr val="333333"/>
                </a:solidFill>
                <a:latin typeface="PingFangSC"/>
              </a:rPr>
              <a:t>神经元。而每个神经元以卷积核大小</a:t>
            </a:r>
            <a:r>
              <a:rPr lang="en-US" altLang="zh-CN" dirty="0">
                <a:solidFill>
                  <a:srgbClr val="333333"/>
                </a:solidFill>
                <a:latin typeface="PingFangSC"/>
              </a:rPr>
              <a:t>5×5×3</a:t>
            </a:r>
            <a:r>
              <a:rPr lang="zh-CN" altLang="en-US" dirty="0">
                <a:solidFill>
                  <a:srgbClr val="333333"/>
                </a:solidFill>
                <a:latin typeface="PingFangSC"/>
              </a:rPr>
              <a:t>连接前一层，它的连接参数个数为（</a:t>
            </a:r>
            <a:r>
              <a:rPr lang="en-US" altLang="zh-CN" dirty="0">
                <a:solidFill>
                  <a:srgbClr val="333333"/>
                </a:solidFill>
                <a:latin typeface="PingFangSC"/>
              </a:rPr>
              <a:t>28×28</a:t>
            </a:r>
            <a:r>
              <a:rPr lang="zh-CN" altLang="en-US" dirty="0">
                <a:solidFill>
                  <a:srgbClr val="333333"/>
                </a:solidFill>
                <a:latin typeface="PingFangSC"/>
              </a:rPr>
              <a:t>）</a:t>
            </a:r>
            <a:r>
              <a:rPr lang="en-US" altLang="zh-CN" dirty="0">
                <a:solidFill>
                  <a:srgbClr val="333333"/>
                </a:solidFill>
                <a:latin typeface="PingFangSC"/>
              </a:rPr>
              <a:t>×</a:t>
            </a:r>
            <a:r>
              <a:rPr lang="zh-CN" altLang="en-US" dirty="0">
                <a:solidFill>
                  <a:srgbClr val="333333"/>
                </a:solidFill>
                <a:latin typeface="PingFangSC"/>
              </a:rPr>
              <a:t>（</a:t>
            </a:r>
            <a:r>
              <a:rPr lang="en-US" altLang="zh-CN" dirty="0">
                <a:solidFill>
                  <a:srgbClr val="333333"/>
                </a:solidFill>
                <a:latin typeface="PingFangSC"/>
              </a:rPr>
              <a:t>5×5×3</a:t>
            </a:r>
            <a:r>
              <a:rPr lang="zh-CN" altLang="en-US" dirty="0">
                <a:solidFill>
                  <a:srgbClr val="333333"/>
                </a:solidFill>
                <a:latin typeface="PingFangSC"/>
              </a:rPr>
              <a:t>）。如果考虑所有的</a:t>
            </a:r>
            <a:r>
              <a:rPr lang="en-US" altLang="zh-CN" dirty="0">
                <a:solidFill>
                  <a:srgbClr val="333333"/>
                </a:solidFill>
                <a:latin typeface="PingFangSC"/>
              </a:rPr>
              <a:t>100</a:t>
            </a:r>
            <a:r>
              <a:rPr lang="zh-CN" altLang="en-US" dirty="0">
                <a:solidFill>
                  <a:srgbClr val="333333"/>
                </a:solidFill>
                <a:latin typeface="PingFangSC"/>
              </a:rPr>
              <a:t>个卷积核（在不考虑偏置参数的情况下）连接的参数个数为（</a:t>
            </a:r>
            <a:r>
              <a:rPr lang="en-US" altLang="zh-CN" dirty="0">
                <a:solidFill>
                  <a:srgbClr val="333333"/>
                </a:solidFill>
                <a:latin typeface="PingFangSC"/>
              </a:rPr>
              <a:t>5×5×3</a:t>
            </a:r>
            <a:r>
              <a:rPr lang="zh-CN" altLang="en-US" dirty="0">
                <a:solidFill>
                  <a:srgbClr val="333333"/>
                </a:solidFill>
                <a:latin typeface="PingFangSC"/>
              </a:rPr>
              <a:t>）</a:t>
            </a:r>
            <a:r>
              <a:rPr lang="en-US" altLang="zh-CN" dirty="0">
                <a:solidFill>
                  <a:srgbClr val="333333"/>
                </a:solidFill>
                <a:latin typeface="PingFangSC"/>
              </a:rPr>
              <a:t>×</a:t>
            </a:r>
            <a:r>
              <a:rPr lang="zh-CN" altLang="en-US" dirty="0">
                <a:solidFill>
                  <a:srgbClr val="333333"/>
                </a:solidFill>
                <a:latin typeface="PingFangSC"/>
              </a:rPr>
              <a:t>（</a:t>
            </a:r>
            <a:r>
              <a:rPr lang="en-US" altLang="zh-CN" dirty="0">
                <a:solidFill>
                  <a:srgbClr val="333333"/>
                </a:solidFill>
                <a:latin typeface="PingFangSC"/>
              </a:rPr>
              <a:t>28×28</a:t>
            </a:r>
            <a:r>
              <a:rPr lang="zh-CN" altLang="en-US" dirty="0">
                <a:solidFill>
                  <a:srgbClr val="333333"/>
                </a:solidFill>
                <a:latin typeface="PingFangSC"/>
              </a:rPr>
              <a:t>）</a:t>
            </a:r>
            <a:r>
              <a:rPr lang="en-US" altLang="zh-CN" dirty="0">
                <a:solidFill>
                  <a:srgbClr val="333333"/>
                </a:solidFill>
                <a:latin typeface="PingFangSC"/>
              </a:rPr>
              <a:t>×100 = 5,880,000</a:t>
            </a:r>
            <a:r>
              <a:rPr lang="zh-CN" altLang="en-US" dirty="0">
                <a:solidFill>
                  <a:srgbClr val="333333"/>
                </a:solidFill>
                <a:latin typeface="PingFangSC"/>
              </a:rPr>
              <a:t>。</a:t>
            </a:r>
            <a:endParaRPr lang="en-US" altLang="zh-CN" dirty="0">
              <a:solidFill>
                <a:srgbClr val="333333"/>
              </a:solidFill>
              <a:latin typeface="PingFangSC"/>
            </a:endParaRPr>
          </a:p>
        </p:txBody>
      </p:sp>
      <p:sp>
        <p:nvSpPr>
          <p:cNvPr id="8" name="标题 1">
            <a:extLst>
              <a:ext uri="{FF2B5EF4-FFF2-40B4-BE49-F238E27FC236}">
                <a16:creationId xmlns:a16="http://schemas.microsoft.com/office/drawing/2014/main" id="{CE63FDD8-67E1-44EB-8EBD-706EED7382B2}"/>
              </a:ext>
            </a:extLst>
          </p:cNvPr>
          <p:cNvSpPr>
            <a:spLocks noGrp="1" noChangeArrowheads="1"/>
          </p:cNvSpPr>
          <p:nvPr>
            <p:ph type="title"/>
          </p:nvPr>
        </p:nvSpPr>
        <p:spPr>
          <a:xfrm>
            <a:off x="192135" y="500393"/>
            <a:ext cx="8229600" cy="595313"/>
          </a:xfrm>
        </p:spPr>
        <p:txBody>
          <a:bodyPr/>
          <a:lstStyle/>
          <a:p>
            <a:r>
              <a:rPr lang="en-US" altLang="zh-CN" sz="2800" b="1" dirty="0">
                <a:effectLst>
                  <a:outerShdw blurRad="38100" dist="38100" dir="2700000" algn="tl">
                    <a:srgbClr val="000000">
                      <a:alpha val="43137"/>
                    </a:srgbClr>
                  </a:outerShdw>
                </a:effectLst>
                <a:latin typeface="+mj-ea"/>
              </a:rPr>
              <a:t>9.4.3</a:t>
            </a:r>
            <a:r>
              <a:rPr lang="zh-CN" altLang="en-US" sz="2800" b="1" dirty="0">
                <a:effectLst>
                  <a:outerShdw blurRad="38100" dist="38100" dir="2700000" algn="tl">
                    <a:srgbClr val="000000">
                      <a:alpha val="43137"/>
                    </a:srgbClr>
                  </a:outerShdw>
                </a:effectLst>
                <a:latin typeface="+mj-ea"/>
              </a:rPr>
              <a:t> </a:t>
            </a:r>
            <a:r>
              <a:rPr lang="en-US" altLang="zh-CN" sz="2800" b="1" dirty="0">
                <a:effectLst>
                  <a:outerShdw blurRad="38100" dist="38100" dir="2700000" algn="tl">
                    <a:srgbClr val="000000">
                      <a:alpha val="43137"/>
                    </a:srgbClr>
                  </a:outerShdw>
                </a:effectLst>
                <a:latin typeface="+mj-ea"/>
              </a:rPr>
              <a:t>CNN</a:t>
            </a:r>
            <a:r>
              <a:rPr lang="zh-CN" altLang="en-US" sz="2800" b="1" dirty="0">
                <a:effectLst>
                  <a:outerShdw blurRad="38100" dist="38100" dir="2700000" algn="tl">
                    <a:srgbClr val="000000">
                      <a:alpha val="43137"/>
                    </a:srgbClr>
                  </a:outerShdw>
                </a:effectLst>
                <a:latin typeface="+mj-ea"/>
              </a:rPr>
              <a:t>两个特点：空间排列与权值共享</a:t>
            </a:r>
          </a:p>
        </p:txBody>
      </p:sp>
      <p:sp>
        <p:nvSpPr>
          <p:cNvPr id="2" name="矩形 1">
            <a:extLst>
              <a:ext uri="{FF2B5EF4-FFF2-40B4-BE49-F238E27FC236}">
                <a16:creationId xmlns:a16="http://schemas.microsoft.com/office/drawing/2014/main" id="{8E227D36-21E1-45CF-89F6-68ACE9B3183D}"/>
              </a:ext>
            </a:extLst>
          </p:cNvPr>
          <p:cNvSpPr/>
          <p:nvPr/>
        </p:nvSpPr>
        <p:spPr>
          <a:xfrm>
            <a:off x="425537" y="5350703"/>
            <a:ext cx="8586192" cy="1477328"/>
          </a:xfrm>
          <a:prstGeom prst="rect">
            <a:avLst/>
          </a:prstGeom>
        </p:spPr>
        <p:txBody>
          <a:bodyPr wrap="square">
            <a:spAutoFit/>
          </a:bodyPr>
          <a:lstStyle/>
          <a:p>
            <a:pPr marL="285750" indent="-285750">
              <a:buFont typeface="Wingdings" panose="05000000000000000000" pitchFamily="2" charset="2"/>
              <a:buChar char="Ø"/>
            </a:pPr>
            <a:r>
              <a:rPr lang="zh-CN" altLang="en-US" dirty="0"/>
              <a:t>从数据特征上来看，把每个卷积核当作一种特征提取方式，这种方式与图像等数据位置无关。对于同个卷积核，在一个区域提取的特征同样适用于于其他区域。基于权值共享策略，将卷积层神经元与输入数据相连，同属于一个特征图谱的神经元共用一个权值参数矩阵，如图所示。经过权值共享处理后，</a:t>
            </a:r>
            <a:r>
              <a:rPr lang="en-US" altLang="zh-CN" dirty="0"/>
              <a:t>CIFAR-10</a:t>
            </a:r>
            <a:r>
              <a:rPr lang="zh-CN" altLang="en-US" dirty="0"/>
              <a:t>的连接参数一下子锐减为</a:t>
            </a:r>
            <a:r>
              <a:rPr lang="en-US" altLang="zh-CN" dirty="0"/>
              <a:t>5×5×3×1×100 = 7500</a:t>
            </a:r>
            <a:r>
              <a:rPr lang="zh-CN" altLang="en-US" dirty="0"/>
              <a:t>。</a:t>
            </a:r>
          </a:p>
        </p:txBody>
      </p:sp>
    </p:spTree>
    <p:extLst>
      <p:ext uri="{BB962C8B-B14F-4D97-AF65-F5344CB8AC3E}">
        <p14:creationId xmlns:p14="http://schemas.microsoft.com/office/powerpoint/2010/main" val="1842539937"/>
      </p:ext>
    </p:extLst>
  </p:cSld>
  <p:clrMapOvr>
    <a:masterClrMapping/>
  </p:clrMapOvr>
  <p:transition>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noChangeArrowheads="1"/>
          </p:cNvSpPr>
          <p:nvPr>
            <p:ph type="title"/>
          </p:nvPr>
        </p:nvSpPr>
        <p:spPr/>
        <p:txBody>
          <a:bodyPr/>
          <a:lstStyle/>
          <a:p>
            <a:r>
              <a:rPr lang="zh-CN" altLang="en-US" sz="3600" dirty="0">
                <a:latin typeface="宋体 (正文)"/>
                <a:ea typeface="黑体" panose="02010609060101010101" pitchFamily="49" charset="-122"/>
              </a:rPr>
              <a:t>第 </a:t>
            </a:r>
            <a:r>
              <a:rPr lang="en-US" altLang="zh-CN" sz="3600" dirty="0">
                <a:latin typeface="宋体 (正文)"/>
                <a:ea typeface="黑体" panose="02010609060101010101" pitchFamily="49" charset="-122"/>
              </a:rPr>
              <a:t>9 </a:t>
            </a:r>
            <a:r>
              <a:rPr lang="zh-CN" altLang="en-US" sz="3600" dirty="0">
                <a:latin typeface="宋体 (正文)"/>
                <a:ea typeface="黑体" panose="02010609060101010101" pitchFamily="49" charset="-122"/>
              </a:rPr>
              <a:t>章 神经网络</a:t>
            </a:r>
          </a:p>
        </p:txBody>
      </p:sp>
      <p:sp>
        <p:nvSpPr>
          <p:cNvPr id="7171" name="内容占位符 2">
            <a:extLst>
              <a:ext uri="{FF2B5EF4-FFF2-40B4-BE49-F238E27FC236}">
                <a16:creationId xmlns:a16="http://schemas.microsoft.com/office/drawing/2014/main" id="{CB39F74C-E5C5-4D5C-96A3-D50E2A720B41}"/>
              </a:ext>
            </a:extLst>
          </p:cNvPr>
          <p:cNvSpPr>
            <a:spLocks noGrp="1" noChangeArrowheads="1"/>
          </p:cNvSpPr>
          <p:nvPr>
            <p:ph idx="1"/>
          </p:nvPr>
        </p:nvSpPr>
        <p:spPr/>
        <p:txBody>
          <a:bodyPr/>
          <a:lstStyle/>
          <a:p>
            <a:pPr>
              <a:defRPr/>
            </a:pPr>
            <a:r>
              <a:rPr lang="en-US" altLang="zh-CN" b="1" dirty="0">
                <a:solidFill>
                  <a:schemeClr val="accent3">
                    <a:lumMod val="65000"/>
                  </a:schemeClr>
                </a:solidFill>
                <a:latin typeface="宋体 (正文)"/>
                <a:ea typeface="宋体" panose="02010600030101010101" pitchFamily="2" charset="-122"/>
              </a:rPr>
              <a:t>9.1</a:t>
            </a:r>
            <a:r>
              <a:rPr lang="zh-CN" altLang="en-US" b="1" dirty="0">
                <a:solidFill>
                  <a:schemeClr val="accent3">
                    <a:lumMod val="65000"/>
                  </a:schemeClr>
                </a:solidFill>
                <a:latin typeface="宋体 (正文)"/>
                <a:ea typeface="宋体" panose="02010600030101010101" pitchFamily="2" charset="-122"/>
              </a:rPr>
              <a:t>  神经网络概述与定义</a:t>
            </a:r>
            <a:endParaRPr lang="en-US" altLang="zh-CN" b="1" dirty="0">
              <a:solidFill>
                <a:schemeClr val="accent3">
                  <a:lumMod val="65000"/>
                </a:schemeClr>
              </a:solidFill>
              <a:latin typeface="宋体 (正文)"/>
              <a:ea typeface="宋体" panose="02010600030101010101" pitchFamily="2" charset="-122"/>
            </a:endParaRPr>
          </a:p>
          <a:p>
            <a:pPr>
              <a:defRPr/>
            </a:pPr>
            <a:r>
              <a:rPr lang="en-US" altLang="zh-CN" b="1" dirty="0">
                <a:solidFill>
                  <a:schemeClr val="accent3">
                    <a:lumMod val="65000"/>
                  </a:schemeClr>
                </a:solidFill>
                <a:latin typeface="宋体 (正文)"/>
                <a:ea typeface="宋体" panose="02010600030101010101" pitchFamily="2" charset="-122"/>
              </a:rPr>
              <a:t>9.2  </a:t>
            </a:r>
            <a:r>
              <a:rPr lang="zh-CN" altLang="en-US" b="1" dirty="0">
                <a:solidFill>
                  <a:schemeClr val="accent3">
                    <a:lumMod val="65000"/>
                  </a:schemeClr>
                </a:solidFill>
                <a:latin typeface="宋体 (正文)"/>
                <a:ea typeface="宋体" panose="02010600030101010101" pitchFamily="2" charset="-122"/>
              </a:rPr>
              <a:t>限制玻尔兹曼机（</a:t>
            </a:r>
            <a:r>
              <a:rPr lang="en-US" altLang="zh-CN" b="1" dirty="0">
                <a:solidFill>
                  <a:schemeClr val="accent3">
                    <a:lumMod val="65000"/>
                  </a:schemeClr>
                </a:solidFill>
                <a:latin typeface="宋体 (正文)"/>
                <a:ea typeface="宋体" panose="02010600030101010101" pitchFamily="2" charset="-122"/>
              </a:rPr>
              <a:t>RBM</a:t>
            </a:r>
            <a:r>
              <a:rPr lang="zh-CN" altLang="en-US" b="1" dirty="0">
                <a:solidFill>
                  <a:schemeClr val="accent3">
                    <a:lumMod val="65000"/>
                  </a:schemeClr>
                </a:solidFill>
                <a:latin typeface="宋体 (正文)"/>
                <a:ea typeface="宋体" panose="02010600030101010101" pitchFamily="2" charset="-122"/>
              </a:rPr>
              <a:t>）</a:t>
            </a:r>
            <a:endParaRPr lang="en-US" altLang="zh-CN" b="1" dirty="0">
              <a:solidFill>
                <a:schemeClr val="accent3">
                  <a:lumMod val="65000"/>
                </a:schemeClr>
              </a:solidFill>
              <a:latin typeface="宋体 (正文)"/>
              <a:ea typeface="宋体" panose="02010600030101010101" pitchFamily="2" charset="-122"/>
            </a:endParaRPr>
          </a:p>
          <a:p>
            <a:pPr>
              <a:defRPr/>
            </a:pPr>
            <a:r>
              <a:rPr lang="en-US" altLang="zh-CN" b="1" dirty="0">
                <a:solidFill>
                  <a:schemeClr val="accent3">
                    <a:lumMod val="65000"/>
                  </a:schemeClr>
                </a:solidFill>
                <a:latin typeface="宋体 (正文)"/>
                <a:ea typeface="宋体" panose="02010600030101010101" pitchFamily="2" charset="-122"/>
              </a:rPr>
              <a:t>9.3  </a:t>
            </a:r>
            <a:r>
              <a:rPr lang="zh-CN" altLang="en-US" b="1" dirty="0">
                <a:solidFill>
                  <a:schemeClr val="accent3">
                    <a:lumMod val="65000"/>
                  </a:schemeClr>
                </a:solidFill>
                <a:latin typeface="宋体 (正文)"/>
                <a:ea typeface="宋体" panose="02010600030101010101" pitchFamily="2" charset="-122"/>
              </a:rPr>
              <a:t>深度神经网络（</a:t>
            </a:r>
            <a:r>
              <a:rPr lang="en-US" altLang="zh-CN" b="1" dirty="0">
                <a:solidFill>
                  <a:schemeClr val="accent3">
                    <a:lumMod val="65000"/>
                  </a:schemeClr>
                </a:solidFill>
                <a:latin typeface="宋体 (正文)"/>
                <a:ea typeface="宋体" panose="02010600030101010101" pitchFamily="2" charset="-122"/>
              </a:rPr>
              <a:t>DNN</a:t>
            </a:r>
            <a:r>
              <a:rPr lang="zh-CN" altLang="en-US" b="1" dirty="0">
                <a:solidFill>
                  <a:schemeClr val="accent3">
                    <a:lumMod val="65000"/>
                  </a:schemeClr>
                </a:solidFill>
                <a:latin typeface="宋体 (正文)"/>
                <a:ea typeface="宋体" panose="02010600030101010101" pitchFamily="2" charset="-122"/>
              </a:rPr>
              <a:t>）</a:t>
            </a:r>
            <a:endParaRPr lang="en-US" altLang="zh-CN" b="1" dirty="0">
              <a:solidFill>
                <a:schemeClr val="accent3">
                  <a:lumMod val="65000"/>
                </a:schemeClr>
              </a:solidFill>
              <a:latin typeface="宋体 (正文)"/>
              <a:ea typeface="宋体" panose="02010600030101010101" pitchFamily="2" charset="-122"/>
            </a:endParaRPr>
          </a:p>
          <a:p>
            <a:pPr>
              <a:defRPr/>
            </a:pPr>
            <a:r>
              <a:rPr lang="en-US" altLang="zh-CN" b="1" dirty="0">
                <a:solidFill>
                  <a:schemeClr val="accent3">
                    <a:lumMod val="65000"/>
                  </a:schemeClr>
                </a:solidFill>
                <a:latin typeface="宋体 (正文)"/>
                <a:ea typeface="宋体" panose="02010600030101010101" pitchFamily="2" charset="-122"/>
              </a:rPr>
              <a:t>9.4  </a:t>
            </a:r>
            <a:r>
              <a:rPr lang="zh-CN" altLang="en-US" b="1" dirty="0">
                <a:solidFill>
                  <a:schemeClr val="accent3">
                    <a:lumMod val="65000"/>
                  </a:schemeClr>
                </a:solidFill>
                <a:latin typeface="宋体 (正文)"/>
                <a:ea typeface="宋体" panose="02010600030101010101" pitchFamily="2" charset="-122"/>
              </a:rPr>
              <a:t>卷积神经网络（</a:t>
            </a:r>
            <a:r>
              <a:rPr lang="en-US" altLang="zh-CN" b="1" dirty="0">
                <a:solidFill>
                  <a:schemeClr val="accent3">
                    <a:lumMod val="65000"/>
                  </a:schemeClr>
                </a:solidFill>
                <a:latin typeface="宋体 (正文)"/>
                <a:ea typeface="宋体" panose="02010600030101010101" pitchFamily="2" charset="-122"/>
              </a:rPr>
              <a:t>CNN</a:t>
            </a:r>
            <a:r>
              <a:rPr lang="zh-CN" altLang="en-US" b="1" dirty="0">
                <a:solidFill>
                  <a:schemeClr val="accent3">
                    <a:lumMod val="65000"/>
                  </a:schemeClr>
                </a:solidFill>
                <a:latin typeface="宋体 (正文)"/>
                <a:ea typeface="宋体" panose="02010600030101010101" pitchFamily="2" charset="-122"/>
              </a:rPr>
              <a:t>）</a:t>
            </a:r>
            <a:endParaRPr lang="en-US" altLang="zh-CN" b="1" dirty="0">
              <a:latin typeface="宋体 (正文)"/>
              <a:ea typeface="宋体" panose="02010600030101010101" pitchFamily="2" charset="-122"/>
            </a:endParaRPr>
          </a:p>
          <a:p>
            <a:pPr>
              <a:defRPr/>
            </a:pPr>
            <a:r>
              <a:rPr lang="en-US" altLang="zh-CN" b="1" dirty="0">
                <a:latin typeface="宋体 (正文)"/>
                <a:ea typeface="宋体" panose="02010600030101010101" pitchFamily="2" charset="-122"/>
              </a:rPr>
              <a:t>9.5</a:t>
            </a:r>
            <a:r>
              <a:rPr lang="zh-CN" altLang="en-US" b="1" dirty="0">
                <a:latin typeface="宋体 (正文)"/>
                <a:ea typeface="宋体" panose="02010600030101010101" pitchFamily="2" charset="-122"/>
              </a:rPr>
              <a:t> 循环神经网络（</a:t>
            </a:r>
            <a:r>
              <a:rPr lang="en-US" altLang="zh-CN" b="1" dirty="0">
                <a:latin typeface="宋体 (正文)"/>
                <a:ea typeface="宋体" panose="02010600030101010101" pitchFamily="2" charset="-122"/>
              </a:rPr>
              <a:t>RNN</a:t>
            </a:r>
            <a:r>
              <a:rPr lang="zh-CN" altLang="en-US" b="1" dirty="0">
                <a:latin typeface="宋体 (正文)"/>
                <a:ea typeface="宋体" panose="02010600030101010101" pitchFamily="2" charset="-122"/>
              </a:rPr>
              <a:t>）</a:t>
            </a:r>
            <a:endParaRPr lang="en-US" altLang="zh-CN" b="1" dirty="0">
              <a:latin typeface="宋体 (正文)"/>
              <a:ea typeface="宋体" panose="02010600030101010101" pitchFamily="2" charset="-122"/>
            </a:endParaRPr>
          </a:p>
          <a:p>
            <a:pPr lvl="1">
              <a:defRPr/>
            </a:pPr>
            <a:r>
              <a:rPr lang="en-US" altLang="zh-CN" b="1" dirty="0">
                <a:latin typeface="宋体 (正文)"/>
                <a:ea typeface="宋体" panose="02010600030101010101" pitchFamily="2" charset="-122"/>
              </a:rPr>
              <a:t>9.5.1 RNN</a:t>
            </a:r>
            <a:r>
              <a:rPr lang="zh-CN" altLang="en-US" b="1" dirty="0">
                <a:latin typeface="宋体 (正文)"/>
                <a:ea typeface="宋体" panose="02010600030101010101" pitchFamily="2" charset="-122"/>
              </a:rPr>
              <a:t>概述</a:t>
            </a:r>
            <a:endParaRPr lang="en-US" altLang="zh-CN" b="1" dirty="0">
              <a:latin typeface="宋体 (正文)"/>
              <a:ea typeface="宋体" panose="02010600030101010101" pitchFamily="2" charset="-122"/>
            </a:endParaRPr>
          </a:p>
          <a:p>
            <a:pPr lvl="1">
              <a:defRPr/>
            </a:pPr>
            <a:r>
              <a:rPr lang="en-US" altLang="zh-CN" b="1" dirty="0">
                <a:latin typeface="宋体 (正文)"/>
                <a:ea typeface="宋体" panose="02010600030101010101" pitchFamily="2" charset="-122"/>
              </a:rPr>
              <a:t>9.5.2 LSTM</a:t>
            </a:r>
            <a:r>
              <a:rPr lang="zh-CN" altLang="en-US" b="1" dirty="0">
                <a:latin typeface="宋体 (正文)"/>
                <a:ea typeface="宋体" panose="02010600030101010101" pitchFamily="2" charset="-122"/>
              </a:rPr>
              <a:t>解析</a:t>
            </a:r>
            <a:endParaRPr lang="en-US" altLang="zh-CN" b="1" dirty="0">
              <a:latin typeface="宋体 (正文)"/>
              <a:ea typeface="宋体" panose="02010600030101010101" pitchFamily="2" charset="-122"/>
            </a:endParaRPr>
          </a:p>
          <a:p>
            <a:pPr lvl="1">
              <a:defRPr/>
            </a:pPr>
            <a:r>
              <a:rPr lang="en-US" altLang="zh-CN" b="1" dirty="0">
                <a:latin typeface="宋体 (正文)"/>
                <a:ea typeface="宋体" panose="02010600030101010101" pitchFamily="2" charset="-122"/>
              </a:rPr>
              <a:t>9.5.3 </a:t>
            </a:r>
            <a:r>
              <a:rPr lang="zh-CN" altLang="en-US" b="1" dirty="0">
                <a:latin typeface="宋体 (正文)"/>
                <a:ea typeface="宋体" panose="02010600030101010101" pitchFamily="2" charset="-122"/>
              </a:rPr>
              <a:t>循环神经网络典型应用介绍</a:t>
            </a:r>
            <a:endParaRPr lang="en-US" altLang="zh-CN" b="1" dirty="0">
              <a:solidFill>
                <a:schemeClr val="accent3">
                  <a:lumMod val="65000"/>
                </a:schemeClr>
              </a:solidFill>
              <a:latin typeface="宋体 (正文)"/>
              <a:ea typeface="宋体" panose="02010600030101010101" pitchFamily="2" charset="-122"/>
            </a:endParaRPr>
          </a:p>
        </p:txBody>
      </p:sp>
    </p:spTree>
    <p:extLst>
      <p:ext uri="{BB962C8B-B14F-4D97-AF65-F5344CB8AC3E}">
        <p14:creationId xmlns:p14="http://schemas.microsoft.com/office/powerpoint/2010/main" val="2875056109"/>
      </p:ext>
    </p:extLst>
  </p:cSld>
  <p:clrMapOvr>
    <a:masterClrMapping/>
  </p:clrMapOvr>
  <p:transition>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2AB8350-6705-4D08-BB79-F36F5DB76E84}"/>
              </a:ext>
            </a:extLst>
          </p:cNvPr>
          <p:cNvSpPr txBox="1"/>
          <p:nvPr/>
        </p:nvSpPr>
        <p:spPr>
          <a:xfrm>
            <a:off x="549896" y="1343121"/>
            <a:ext cx="8136904" cy="3139321"/>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dirty="0">
                <a:solidFill>
                  <a:srgbClr val="FF0000"/>
                </a:solidFill>
              </a:rPr>
              <a:t>神经元模型</a:t>
            </a:r>
            <a:endParaRPr lang="en-US" altLang="zh-CN" sz="2000" b="1" dirty="0">
              <a:solidFill>
                <a:srgbClr val="FF0000"/>
              </a:solidFill>
            </a:endParaRPr>
          </a:p>
          <a:p>
            <a:pPr marL="342900" indent="-342900">
              <a:buFont typeface="Wingdings" panose="05000000000000000000" pitchFamily="2" charset="2"/>
              <a:buChar char="Ø"/>
            </a:pPr>
            <a:endParaRPr lang="en-US" altLang="zh-CN" sz="2000" b="1" dirty="0"/>
          </a:p>
          <a:p>
            <a:r>
              <a:rPr lang="zh-CN" altLang="zh-CN" sz="2000" b="1" dirty="0"/>
              <a:t>神经网络是由多个简单处理单元彼此按照某种方式相互连接而形成的计算系统，该系统是</a:t>
            </a:r>
            <a:r>
              <a:rPr lang="zh-CN" altLang="zh-CN" sz="2000" b="1" dirty="0">
                <a:solidFill>
                  <a:srgbClr val="FF0000"/>
                </a:solidFill>
              </a:rPr>
              <a:t>靠其状态对外部输入信息的动态响应来处理信息</a:t>
            </a:r>
            <a:r>
              <a:rPr lang="zh-CN" altLang="zh-CN" sz="2000" b="1" dirty="0"/>
              <a:t>。这些处理单元就是神经网络中最基本的成分：</a:t>
            </a:r>
            <a:r>
              <a:rPr lang="zh-CN" altLang="zh-CN" sz="2000" b="1" dirty="0">
                <a:solidFill>
                  <a:srgbClr val="FF0000"/>
                </a:solidFill>
              </a:rPr>
              <a:t>神经元模型</a:t>
            </a:r>
            <a:r>
              <a:rPr lang="zh-CN" altLang="zh-CN" sz="2000" b="1" dirty="0"/>
              <a:t>。</a:t>
            </a:r>
            <a:endParaRPr lang="en-US" altLang="zh-CN" sz="2000" b="1" dirty="0"/>
          </a:p>
          <a:p>
            <a:r>
              <a:rPr lang="zh-CN" altLang="zh-CN" sz="2000" b="1" dirty="0"/>
              <a:t>在生物神经网络中，每个神经元会与其他的神经元相连，当它</a:t>
            </a:r>
            <a:r>
              <a:rPr lang="en-US" altLang="zh-CN" sz="2000" b="1" dirty="0"/>
              <a:t>“</a:t>
            </a:r>
            <a:r>
              <a:rPr lang="zh-CN" altLang="zh-CN" sz="2000" b="1" dirty="0"/>
              <a:t>兴奋</a:t>
            </a:r>
            <a:r>
              <a:rPr lang="en-US" altLang="zh-CN" sz="2000" b="1" dirty="0"/>
              <a:t>”</a:t>
            </a:r>
            <a:r>
              <a:rPr lang="zh-CN" altLang="zh-CN" sz="2000" b="1" dirty="0"/>
              <a:t>时候，就会向其他相连的神经元发送化学物质，从而会改变这些神经元内的电位；如果某神经元内的电位超过一个</a:t>
            </a:r>
            <a:r>
              <a:rPr lang="en-US" altLang="zh-CN" sz="2000" b="1" dirty="0"/>
              <a:t>“</a:t>
            </a:r>
            <a:r>
              <a:rPr lang="zh-CN" altLang="zh-CN" sz="2000" b="1" dirty="0"/>
              <a:t>阈值</a:t>
            </a:r>
            <a:r>
              <a:rPr lang="en-US" altLang="zh-CN" sz="2000" b="1" dirty="0"/>
              <a:t>”(threshold)</a:t>
            </a:r>
            <a:r>
              <a:rPr lang="zh-CN" altLang="zh-CN" sz="2000" b="1" dirty="0"/>
              <a:t>，那它会被激活，即兴奋起来，即继续向其他神经元发送化学物质。</a:t>
            </a:r>
          </a:p>
          <a:p>
            <a:endParaRPr lang="zh-CN" altLang="en-US" dirty="0"/>
          </a:p>
        </p:txBody>
      </p:sp>
      <p:pic>
        <p:nvPicPr>
          <p:cNvPr id="4" name="图片 3">
            <a:extLst>
              <a:ext uri="{FF2B5EF4-FFF2-40B4-BE49-F238E27FC236}">
                <a16:creationId xmlns:a16="http://schemas.microsoft.com/office/drawing/2014/main" id="{9B3D7158-37A2-419B-847A-004285682AA5}"/>
              </a:ext>
            </a:extLst>
          </p:cNvPr>
          <p:cNvPicPr>
            <a:picLocks noChangeAspect="1"/>
          </p:cNvPicPr>
          <p:nvPr/>
        </p:nvPicPr>
        <p:blipFill>
          <a:blip r:embed="rId2"/>
          <a:stretch>
            <a:fillRect/>
          </a:stretch>
        </p:blipFill>
        <p:spPr>
          <a:xfrm>
            <a:off x="6041856" y="4244320"/>
            <a:ext cx="2713779" cy="2613680"/>
          </a:xfrm>
          <a:prstGeom prst="rect">
            <a:avLst/>
          </a:prstGeom>
        </p:spPr>
      </p:pic>
      <p:sp>
        <p:nvSpPr>
          <p:cNvPr id="8" name="标题 1">
            <a:extLst>
              <a:ext uri="{FF2B5EF4-FFF2-40B4-BE49-F238E27FC236}">
                <a16:creationId xmlns:a16="http://schemas.microsoft.com/office/drawing/2014/main" id="{E043F128-504D-4734-9A06-29928DD18E08}"/>
              </a:ext>
            </a:extLst>
          </p:cNvPr>
          <p:cNvSpPr txBox="1">
            <a:spLocks noChangeArrowheads="1"/>
          </p:cNvSpPr>
          <p:nvPr/>
        </p:nvSpPr>
        <p:spPr>
          <a:xfrm>
            <a:off x="457200" y="529431"/>
            <a:ext cx="8229600" cy="595313"/>
          </a:xfrm>
          <a:prstGeom prst="rect">
            <a:avLst/>
          </a:prstGeom>
          <a:noFill/>
          <a:ln w="9525">
            <a:noFill/>
          </a:ln>
        </p:spPr>
        <p:txBody>
          <a:bodyPr anchor="ctr"/>
          <a:lstStyle>
            <a:lvl1pPr algn="l" rtl="0" eaLnBrk="0" fontAlgn="base" hangingPunct="0">
              <a:spcBef>
                <a:spcPct val="0"/>
              </a:spcBef>
              <a:spcAft>
                <a:spcPct val="0"/>
              </a:spcAft>
              <a:defRPr sz="4400" kern="12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a:lstStyle>
          <a:p>
            <a:r>
              <a:rPr lang="en-US" altLang="zh-CN" sz="3200" b="1" dirty="0">
                <a:effectLst>
                  <a:outerShdw blurRad="38100" dist="38100" dir="2700000" algn="tl">
                    <a:srgbClr val="000000">
                      <a:alpha val="43137"/>
                    </a:srgbClr>
                  </a:outerShdw>
                </a:effectLst>
                <a:latin typeface="+mj-ea"/>
              </a:rPr>
              <a:t>9.1.1</a:t>
            </a:r>
            <a:r>
              <a:rPr lang="zh-CN" altLang="en-US" sz="3200" b="1" dirty="0">
                <a:effectLst>
                  <a:outerShdw blurRad="38100" dist="38100" dir="2700000" algn="tl">
                    <a:srgbClr val="000000">
                      <a:alpha val="43137"/>
                    </a:srgbClr>
                  </a:outerShdw>
                </a:effectLst>
                <a:latin typeface="+mj-ea"/>
              </a:rPr>
              <a:t> 神经网络概述</a:t>
            </a:r>
          </a:p>
        </p:txBody>
      </p:sp>
      <p:sp>
        <p:nvSpPr>
          <p:cNvPr id="9" name="矩形 8">
            <a:extLst>
              <a:ext uri="{FF2B5EF4-FFF2-40B4-BE49-F238E27FC236}">
                <a16:creationId xmlns:a16="http://schemas.microsoft.com/office/drawing/2014/main" id="{293A065B-25CC-4980-B32B-41A910C36C6B}"/>
              </a:ext>
            </a:extLst>
          </p:cNvPr>
          <p:cNvSpPr/>
          <p:nvPr/>
        </p:nvSpPr>
        <p:spPr>
          <a:xfrm>
            <a:off x="570998" y="4244320"/>
            <a:ext cx="5153130" cy="1631216"/>
          </a:xfrm>
          <a:prstGeom prst="rect">
            <a:avLst/>
          </a:prstGeom>
        </p:spPr>
        <p:txBody>
          <a:bodyPr wrap="square">
            <a:spAutoFit/>
          </a:bodyPr>
          <a:lstStyle/>
          <a:p>
            <a:endParaRPr lang="zh-CN" altLang="en-US" sz="2000" b="1" dirty="0"/>
          </a:p>
          <a:p>
            <a:r>
              <a:rPr lang="zh-CN" altLang="en-US" sz="2000" b="1" dirty="0"/>
              <a:t>神经网络从神经元涉及</a:t>
            </a:r>
            <a:r>
              <a:rPr lang="zh-CN" altLang="en-US" sz="2000" b="1" dirty="0">
                <a:solidFill>
                  <a:srgbClr val="FF0000"/>
                </a:solidFill>
              </a:rPr>
              <a:t>对输入值求加权和进行计算</a:t>
            </a:r>
            <a:r>
              <a:rPr lang="zh-CN" altLang="en-US" sz="2000" b="1" dirty="0"/>
              <a:t>这一概念而获得灵感，通过加权计算和对应于突触完成值的缩放以及其和神经元值间的组合来模拟人脑的“兴奋”过程。</a:t>
            </a:r>
          </a:p>
        </p:txBody>
      </p:sp>
    </p:spTree>
    <p:extLst>
      <p:ext uri="{BB962C8B-B14F-4D97-AF65-F5344CB8AC3E}">
        <p14:creationId xmlns:p14="http://schemas.microsoft.com/office/powerpoint/2010/main" val="1183565820"/>
      </p:ext>
    </p:extLst>
  </p:cSld>
  <p:clrMapOvr>
    <a:masterClrMapping/>
  </p:clrMapOvr>
  <p:transition>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F97C16B-72ED-409A-84A2-81A100506756}"/>
              </a:ext>
            </a:extLst>
          </p:cNvPr>
          <p:cNvSpPr/>
          <p:nvPr/>
        </p:nvSpPr>
        <p:spPr>
          <a:xfrm>
            <a:off x="457200" y="1335602"/>
            <a:ext cx="8229600" cy="1323439"/>
          </a:xfrm>
          <a:prstGeom prst="rect">
            <a:avLst/>
          </a:prstGeom>
        </p:spPr>
        <p:txBody>
          <a:bodyPr wrap="square">
            <a:spAutoFit/>
          </a:bodyPr>
          <a:lstStyle/>
          <a:p>
            <a:pPr marL="285750" indent="-285750">
              <a:buFont typeface="Wingdings" panose="05000000000000000000" pitchFamily="2" charset="2"/>
              <a:buChar char="Ø"/>
            </a:pPr>
            <a:r>
              <a:rPr lang="zh-CN" altLang="en-US" sz="2000" b="1" dirty="0">
                <a:solidFill>
                  <a:srgbClr val="00B0F0"/>
                </a:solidFill>
              </a:rPr>
              <a:t>循环神经网络</a:t>
            </a:r>
            <a:r>
              <a:rPr lang="en-US" altLang="zh-CN" sz="2000" b="1" dirty="0">
                <a:solidFill>
                  <a:srgbClr val="00B0F0"/>
                </a:solidFill>
              </a:rPr>
              <a:t>RNN</a:t>
            </a:r>
            <a:r>
              <a:rPr lang="zh-CN" altLang="en-US" sz="2000" b="1" dirty="0"/>
              <a:t>，即</a:t>
            </a:r>
            <a:r>
              <a:rPr lang="zh-CN" altLang="en-US" sz="2000" b="1" dirty="0">
                <a:solidFill>
                  <a:srgbClr val="FF0000"/>
                </a:solidFill>
              </a:rPr>
              <a:t>一个序列当前的输出与前面的输出也有关</a:t>
            </a:r>
            <a:r>
              <a:rPr lang="zh-CN" altLang="en-US" sz="2000" b="1" dirty="0"/>
              <a:t>。具体的表现形式为网络会对前面的信息进行记忆并应用于当前输出的计算中，即</a:t>
            </a:r>
            <a:r>
              <a:rPr lang="zh-CN" altLang="en-US" sz="2000" b="1" dirty="0">
                <a:solidFill>
                  <a:srgbClr val="FF0000"/>
                </a:solidFill>
              </a:rPr>
              <a:t>隐藏层之间的节点不再无连接而是有连接的，并且隐藏层的输入不仅包括输入层的输出还包括上一时刻隐藏层的输出</a:t>
            </a:r>
            <a:r>
              <a:rPr lang="zh-CN" altLang="en-US" sz="2000" b="1" dirty="0"/>
              <a:t>。</a:t>
            </a:r>
          </a:p>
        </p:txBody>
      </p:sp>
      <p:pic>
        <p:nvPicPr>
          <p:cNvPr id="3" name="图片 2">
            <a:extLst>
              <a:ext uri="{FF2B5EF4-FFF2-40B4-BE49-F238E27FC236}">
                <a16:creationId xmlns:a16="http://schemas.microsoft.com/office/drawing/2014/main" id="{8A7CCD0C-200C-4B88-B33E-CE265FFB487A}"/>
              </a:ext>
            </a:extLst>
          </p:cNvPr>
          <p:cNvPicPr>
            <a:picLocks noChangeAspect="1"/>
          </p:cNvPicPr>
          <p:nvPr/>
        </p:nvPicPr>
        <p:blipFill>
          <a:blip r:embed="rId2"/>
          <a:stretch>
            <a:fillRect/>
          </a:stretch>
        </p:blipFill>
        <p:spPr>
          <a:xfrm>
            <a:off x="1137188" y="2939467"/>
            <a:ext cx="3784421" cy="1925062"/>
          </a:xfrm>
          <a:prstGeom prst="rect">
            <a:avLst/>
          </a:prstGeom>
        </p:spPr>
      </p:pic>
      <p:pic>
        <p:nvPicPr>
          <p:cNvPr id="4" name="图片 3">
            <a:extLst>
              <a:ext uri="{FF2B5EF4-FFF2-40B4-BE49-F238E27FC236}">
                <a16:creationId xmlns:a16="http://schemas.microsoft.com/office/drawing/2014/main" id="{F246AF83-9F1C-4B05-8FA1-F141AA2C8664}"/>
              </a:ext>
            </a:extLst>
          </p:cNvPr>
          <p:cNvPicPr>
            <a:picLocks noChangeAspect="1"/>
          </p:cNvPicPr>
          <p:nvPr/>
        </p:nvPicPr>
        <p:blipFill>
          <a:blip r:embed="rId3"/>
          <a:stretch>
            <a:fillRect/>
          </a:stretch>
        </p:blipFill>
        <p:spPr>
          <a:xfrm>
            <a:off x="1137188" y="4853947"/>
            <a:ext cx="3894037" cy="1614601"/>
          </a:xfrm>
          <a:prstGeom prst="rect">
            <a:avLst/>
          </a:prstGeom>
        </p:spPr>
      </p:pic>
      <p:sp>
        <p:nvSpPr>
          <p:cNvPr id="5" name="文本框 4">
            <a:extLst>
              <a:ext uri="{FF2B5EF4-FFF2-40B4-BE49-F238E27FC236}">
                <a16:creationId xmlns:a16="http://schemas.microsoft.com/office/drawing/2014/main" id="{1A555DB5-6B41-4255-94A8-22ED00DC75CA}"/>
              </a:ext>
            </a:extLst>
          </p:cNvPr>
          <p:cNvSpPr txBox="1"/>
          <p:nvPr/>
        </p:nvSpPr>
        <p:spPr>
          <a:xfrm>
            <a:off x="2051720" y="6358864"/>
            <a:ext cx="2952328" cy="400110"/>
          </a:xfrm>
          <a:prstGeom prst="rect">
            <a:avLst/>
          </a:prstGeom>
          <a:noFill/>
        </p:spPr>
        <p:txBody>
          <a:bodyPr wrap="square" rtlCol="0">
            <a:spAutoFit/>
          </a:bodyPr>
          <a:lstStyle/>
          <a:p>
            <a:r>
              <a:rPr lang="zh-CN" altLang="en-US" sz="2000" b="1" dirty="0"/>
              <a:t>典型</a:t>
            </a:r>
            <a:r>
              <a:rPr lang="en-US" altLang="zh-CN" sz="2000" b="1" dirty="0"/>
              <a:t>RNN</a:t>
            </a:r>
            <a:r>
              <a:rPr lang="zh-CN" altLang="en-US" sz="2000" b="1" dirty="0"/>
              <a:t>结构</a:t>
            </a:r>
          </a:p>
        </p:txBody>
      </p:sp>
      <p:sp>
        <p:nvSpPr>
          <p:cNvPr id="6" name="文本框 5">
            <a:extLst>
              <a:ext uri="{FF2B5EF4-FFF2-40B4-BE49-F238E27FC236}">
                <a16:creationId xmlns:a16="http://schemas.microsoft.com/office/drawing/2014/main" id="{858E7212-680D-4E25-9C5C-5DE4B6EB2E4C}"/>
              </a:ext>
            </a:extLst>
          </p:cNvPr>
          <p:cNvSpPr txBox="1"/>
          <p:nvPr/>
        </p:nvSpPr>
        <p:spPr>
          <a:xfrm>
            <a:off x="5031226" y="4293096"/>
            <a:ext cx="4075522" cy="1754326"/>
          </a:xfrm>
          <a:prstGeom prst="rect">
            <a:avLst/>
          </a:prstGeom>
          <a:noFill/>
        </p:spPr>
        <p:txBody>
          <a:bodyPr wrap="square" rtlCol="0">
            <a:spAutoFit/>
          </a:bodyPr>
          <a:lstStyle/>
          <a:p>
            <a:pPr latinLnBrk="1"/>
            <a:r>
              <a:rPr lang="zh-CN" altLang="en-US" b="1" dirty="0">
                <a:solidFill>
                  <a:srgbClr val="FF0000"/>
                </a:solidFill>
              </a:rPr>
              <a:t>左侧是</a:t>
            </a:r>
            <a:r>
              <a:rPr lang="en-US" altLang="zh-CN" b="1" dirty="0">
                <a:solidFill>
                  <a:srgbClr val="FF0000"/>
                </a:solidFill>
              </a:rPr>
              <a:t>RNN</a:t>
            </a:r>
            <a:r>
              <a:rPr lang="zh-CN" altLang="en-US" b="1" dirty="0">
                <a:solidFill>
                  <a:srgbClr val="FF0000"/>
                </a:solidFill>
              </a:rPr>
              <a:t>的原始结构， 右侧是</a:t>
            </a:r>
            <a:r>
              <a:rPr lang="en-US" altLang="zh-CN" b="1" dirty="0">
                <a:solidFill>
                  <a:srgbClr val="FF0000"/>
                </a:solidFill>
              </a:rPr>
              <a:t>RNN</a:t>
            </a:r>
            <a:r>
              <a:rPr lang="zh-CN" altLang="en-US" b="1" dirty="0">
                <a:solidFill>
                  <a:srgbClr val="FF0000"/>
                </a:solidFill>
              </a:rPr>
              <a:t>在时间上展开的结果</a:t>
            </a:r>
            <a:endParaRPr lang="en-US" altLang="zh-CN" b="1" dirty="0">
              <a:solidFill>
                <a:srgbClr val="FF0000"/>
              </a:solidFill>
            </a:endParaRPr>
          </a:p>
          <a:p>
            <a:pPr latinLnBrk="1"/>
            <a:endParaRPr lang="zh-CN" altLang="en-US" b="1" dirty="0">
              <a:solidFill>
                <a:srgbClr val="FF0000"/>
              </a:solidFill>
            </a:endParaRPr>
          </a:p>
          <a:p>
            <a:pPr latinLnBrk="1"/>
            <a:r>
              <a:rPr lang="en-US" altLang="zh-CN" b="1" dirty="0">
                <a:solidFill>
                  <a:srgbClr val="FF0000"/>
                </a:solidFill>
              </a:rPr>
              <a:t>RNN</a:t>
            </a:r>
            <a:r>
              <a:rPr lang="zh-CN" altLang="en-US" b="1" dirty="0">
                <a:solidFill>
                  <a:srgbClr val="FF0000"/>
                </a:solidFill>
              </a:rPr>
              <a:t>的结构，本质上和全连接网络相同</a:t>
            </a:r>
          </a:p>
          <a:p>
            <a:endParaRPr lang="zh-CN" altLang="en-US" dirty="0"/>
          </a:p>
        </p:txBody>
      </p:sp>
      <p:sp>
        <p:nvSpPr>
          <p:cNvPr id="8" name="标题 1">
            <a:extLst>
              <a:ext uri="{FF2B5EF4-FFF2-40B4-BE49-F238E27FC236}">
                <a16:creationId xmlns:a16="http://schemas.microsoft.com/office/drawing/2014/main" id="{333E55C4-9306-4AA7-B1BA-B773D5093DA8}"/>
              </a:ext>
            </a:extLst>
          </p:cNvPr>
          <p:cNvSpPr>
            <a:spLocks noGrp="1" noChangeArrowheads="1"/>
          </p:cNvSpPr>
          <p:nvPr>
            <p:ph type="title"/>
          </p:nvPr>
        </p:nvSpPr>
        <p:spPr>
          <a:xfrm>
            <a:off x="192135" y="500393"/>
            <a:ext cx="8229600" cy="595313"/>
          </a:xfrm>
        </p:spPr>
        <p:txBody>
          <a:bodyPr/>
          <a:lstStyle/>
          <a:p>
            <a:r>
              <a:rPr lang="en-US" altLang="zh-CN" sz="3200" b="1" dirty="0">
                <a:effectLst>
                  <a:outerShdw blurRad="38100" dist="38100" dir="2700000" algn="tl">
                    <a:srgbClr val="000000">
                      <a:alpha val="43137"/>
                    </a:srgbClr>
                  </a:outerShdw>
                </a:effectLst>
                <a:latin typeface="+mj-ea"/>
              </a:rPr>
              <a:t>9.5.1</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RNN</a:t>
            </a:r>
            <a:r>
              <a:rPr lang="zh-CN" altLang="en-US" sz="3200" b="1" dirty="0">
                <a:effectLst>
                  <a:outerShdw blurRad="38100" dist="38100" dir="2700000" algn="tl">
                    <a:srgbClr val="000000">
                      <a:alpha val="43137"/>
                    </a:srgbClr>
                  </a:outerShdw>
                </a:effectLst>
                <a:latin typeface="+mj-ea"/>
              </a:rPr>
              <a:t>概述</a:t>
            </a:r>
          </a:p>
        </p:txBody>
      </p:sp>
    </p:spTree>
    <p:extLst>
      <p:ext uri="{BB962C8B-B14F-4D97-AF65-F5344CB8AC3E}">
        <p14:creationId xmlns:p14="http://schemas.microsoft.com/office/powerpoint/2010/main" val="36295180"/>
      </p:ext>
    </p:extLst>
  </p:cSld>
  <p:clrMapOvr>
    <a:masterClrMapping/>
  </p:clrMapOvr>
  <p:transition>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地图, 文字&#10;&#10;已生成高可信度的说明">
            <a:extLst>
              <a:ext uri="{FF2B5EF4-FFF2-40B4-BE49-F238E27FC236}">
                <a16:creationId xmlns:a16="http://schemas.microsoft.com/office/drawing/2014/main" id="{BCA27DEF-8058-45F9-9708-F81073E44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4102792"/>
            <a:ext cx="3885439" cy="2572161"/>
          </a:xfrm>
          <a:prstGeom prst="rect">
            <a:avLst/>
          </a:prstGeom>
        </p:spPr>
      </p:pic>
      <p:sp>
        <p:nvSpPr>
          <p:cNvPr id="4" name="矩形 3">
            <a:extLst>
              <a:ext uri="{FF2B5EF4-FFF2-40B4-BE49-F238E27FC236}">
                <a16:creationId xmlns:a16="http://schemas.microsoft.com/office/drawing/2014/main" id="{36A17404-E002-4AC1-BCAE-A903DD7ADC7D}"/>
              </a:ext>
            </a:extLst>
          </p:cNvPr>
          <p:cNvSpPr/>
          <p:nvPr/>
        </p:nvSpPr>
        <p:spPr>
          <a:xfrm>
            <a:off x="395536" y="1268760"/>
            <a:ext cx="8748464" cy="1323439"/>
          </a:xfrm>
          <a:prstGeom prst="rect">
            <a:avLst/>
          </a:prstGeom>
        </p:spPr>
        <p:txBody>
          <a:bodyPr wrap="square">
            <a:spAutoFit/>
          </a:bodyPr>
          <a:lstStyle/>
          <a:p>
            <a:pPr marL="285750" indent="-285750">
              <a:buFont typeface="Wingdings" panose="05000000000000000000" pitchFamily="2" charset="2"/>
              <a:buChar char="Ø"/>
            </a:pPr>
            <a:r>
              <a:rPr lang="en-US" altLang="zh-CN" sz="2000" b="1" dirty="0"/>
              <a:t>RNN</a:t>
            </a:r>
            <a:r>
              <a:rPr lang="zh-CN" altLang="en-US" sz="2000" b="1" dirty="0"/>
              <a:t>是一类用于处理序列数据的神经网络，时间序列数据是指在不同时间点上收集到的数据，这类数据反映了某一事物、现象等随时间的变化状态或程度。这是时间序列数据的定义，当然这里也可以不是时间，比如文字序列，但总归序列数据有一个特点</a:t>
            </a:r>
            <a:r>
              <a:rPr lang="en-US" altLang="zh-CN" sz="2000" b="1" dirty="0"/>
              <a:t>——</a:t>
            </a:r>
            <a:r>
              <a:rPr lang="zh-CN" altLang="en-US" sz="2000" b="1" dirty="0">
                <a:solidFill>
                  <a:srgbClr val="FF0000"/>
                </a:solidFill>
              </a:rPr>
              <a:t>后面的数据跟前面的数据有关系</a:t>
            </a:r>
            <a:r>
              <a:rPr lang="zh-CN" altLang="en-US" sz="2000" b="1" dirty="0"/>
              <a:t>。</a:t>
            </a:r>
          </a:p>
        </p:txBody>
      </p:sp>
      <p:sp>
        <p:nvSpPr>
          <p:cNvPr id="5" name="矩形 4">
            <a:extLst>
              <a:ext uri="{FF2B5EF4-FFF2-40B4-BE49-F238E27FC236}">
                <a16:creationId xmlns:a16="http://schemas.microsoft.com/office/drawing/2014/main" id="{E612DFDE-1912-418A-8A67-3708114A25EF}"/>
              </a:ext>
            </a:extLst>
          </p:cNvPr>
          <p:cNvSpPr/>
          <p:nvPr/>
        </p:nvSpPr>
        <p:spPr>
          <a:xfrm>
            <a:off x="395536" y="2724923"/>
            <a:ext cx="8748464" cy="1323439"/>
          </a:xfrm>
          <a:prstGeom prst="rect">
            <a:avLst/>
          </a:prstGeom>
        </p:spPr>
        <p:txBody>
          <a:bodyPr wrap="square">
            <a:spAutoFit/>
          </a:bodyPr>
          <a:lstStyle/>
          <a:p>
            <a:pPr marL="285750" indent="-285750">
              <a:buFont typeface="Wingdings" panose="05000000000000000000" pitchFamily="2" charset="2"/>
              <a:buChar char="Ø"/>
            </a:pPr>
            <a:r>
              <a:rPr lang="zh-CN" altLang="en-US" sz="2000" b="1" dirty="0"/>
              <a:t>循环神经网络可以根据时间维度展开，这主要是因为</a:t>
            </a:r>
            <a:r>
              <a:rPr lang="en-US" altLang="zh-CN" sz="2000" b="1" dirty="0"/>
              <a:t>RNN</a:t>
            </a:r>
            <a:r>
              <a:rPr lang="zh-CN" altLang="en-US" sz="2000" b="1" dirty="0"/>
              <a:t>的的输入是具有时间序列的。这一点是和全连接网络最大的不同，输入决定了</a:t>
            </a:r>
            <a:r>
              <a:rPr lang="en-US" altLang="zh-CN" sz="2000" b="1" dirty="0"/>
              <a:t>RNN</a:t>
            </a:r>
            <a:r>
              <a:rPr lang="zh-CN" altLang="en-US" sz="2000" b="1" dirty="0"/>
              <a:t>的结构。 假设</a:t>
            </a:r>
            <a:r>
              <a:rPr lang="en-US" altLang="zh-CN" sz="2000" b="1" dirty="0"/>
              <a:t>RNN</a:t>
            </a:r>
            <a:r>
              <a:rPr lang="zh-CN" altLang="en-US" sz="2000" b="1" dirty="0"/>
              <a:t>的输入是一句话，这句话中有多个单词，那么</a:t>
            </a:r>
            <a:r>
              <a:rPr lang="en-US" altLang="zh-CN" sz="2000" b="1" dirty="0"/>
              <a:t>RNN</a:t>
            </a:r>
            <a:r>
              <a:rPr lang="zh-CN" altLang="en-US" sz="2000" b="1" dirty="0"/>
              <a:t>需要</a:t>
            </a:r>
            <a:r>
              <a:rPr lang="en-US" altLang="zh-CN" sz="2000" b="1" dirty="0"/>
              <a:t>forward</a:t>
            </a:r>
            <a:r>
              <a:rPr lang="zh-CN" altLang="en-US" sz="2000" b="1" dirty="0"/>
              <a:t>多次，如下图所示</a:t>
            </a:r>
          </a:p>
        </p:txBody>
      </p:sp>
      <p:sp>
        <p:nvSpPr>
          <p:cNvPr id="6" name="矩形 5">
            <a:extLst>
              <a:ext uri="{FF2B5EF4-FFF2-40B4-BE49-F238E27FC236}">
                <a16:creationId xmlns:a16="http://schemas.microsoft.com/office/drawing/2014/main" id="{7765E648-D447-496B-B878-4300CB6549E8}"/>
              </a:ext>
            </a:extLst>
          </p:cNvPr>
          <p:cNvSpPr/>
          <p:nvPr/>
        </p:nvSpPr>
        <p:spPr>
          <a:xfrm>
            <a:off x="4286013" y="4373209"/>
            <a:ext cx="4863026" cy="2246769"/>
          </a:xfrm>
          <a:prstGeom prst="rect">
            <a:avLst/>
          </a:prstGeom>
        </p:spPr>
        <p:txBody>
          <a:bodyPr wrap="square">
            <a:spAutoFit/>
          </a:bodyPr>
          <a:lstStyle/>
          <a:p>
            <a:r>
              <a:rPr lang="zh-CN" altLang="en-US" sz="2000" dirty="0"/>
              <a:t>▪ 橙色部分是上一个时刻的隐层的值，可以直观的理解为“记忆”</a:t>
            </a:r>
          </a:p>
          <a:p>
            <a:r>
              <a:rPr lang="zh-CN" altLang="en-US" sz="2000" dirty="0"/>
              <a:t>▪ 当前时刻的输出与当前时刻的输入还有记忆有关。</a:t>
            </a:r>
          </a:p>
          <a:p>
            <a:r>
              <a:rPr lang="zh-CN" altLang="en-US" sz="2000" dirty="0"/>
              <a:t>▪  </a:t>
            </a:r>
            <a:r>
              <a:rPr lang="en-US" altLang="zh-CN" sz="2000" dirty="0"/>
              <a:t>RNN</a:t>
            </a:r>
            <a:r>
              <a:rPr lang="zh-CN" altLang="en-US" sz="2000" dirty="0"/>
              <a:t>对一个样本需要做多次</a:t>
            </a:r>
            <a:r>
              <a:rPr lang="en-US" altLang="zh-CN" sz="2000" dirty="0"/>
              <a:t>forward</a:t>
            </a:r>
            <a:r>
              <a:rPr lang="zh-CN" altLang="en-US" sz="2000" dirty="0"/>
              <a:t>，这一点与全连接网络不一样，全连接网络对一个样本只做一次</a:t>
            </a:r>
            <a:r>
              <a:rPr lang="en-US" altLang="zh-CN" sz="2000" dirty="0"/>
              <a:t>forward</a:t>
            </a:r>
            <a:r>
              <a:rPr lang="zh-CN" altLang="en-US" sz="2000" dirty="0"/>
              <a:t>。</a:t>
            </a:r>
          </a:p>
        </p:txBody>
      </p:sp>
      <p:sp>
        <p:nvSpPr>
          <p:cNvPr id="8" name="标题 1">
            <a:extLst>
              <a:ext uri="{FF2B5EF4-FFF2-40B4-BE49-F238E27FC236}">
                <a16:creationId xmlns:a16="http://schemas.microsoft.com/office/drawing/2014/main" id="{24671615-D307-470C-90E5-11F314F4A726}"/>
              </a:ext>
            </a:extLst>
          </p:cNvPr>
          <p:cNvSpPr>
            <a:spLocks noGrp="1" noChangeArrowheads="1"/>
          </p:cNvSpPr>
          <p:nvPr>
            <p:ph type="title"/>
          </p:nvPr>
        </p:nvSpPr>
        <p:spPr>
          <a:xfrm>
            <a:off x="192135" y="500393"/>
            <a:ext cx="8229600" cy="595313"/>
          </a:xfrm>
        </p:spPr>
        <p:txBody>
          <a:bodyPr/>
          <a:lstStyle/>
          <a:p>
            <a:r>
              <a:rPr lang="en-US" altLang="zh-CN" sz="3200" b="1" dirty="0">
                <a:effectLst>
                  <a:outerShdw blurRad="38100" dist="38100" dir="2700000" algn="tl">
                    <a:srgbClr val="000000">
                      <a:alpha val="43137"/>
                    </a:srgbClr>
                  </a:outerShdw>
                </a:effectLst>
                <a:latin typeface="+mj-ea"/>
              </a:rPr>
              <a:t>9.5.1</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RNN</a:t>
            </a:r>
            <a:r>
              <a:rPr lang="zh-CN" altLang="en-US" sz="3200" b="1" dirty="0">
                <a:effectLst>
                  <a:outerShdw blurRad="38100" dist="38100" dir="2700000" algn="tl">
                    <a:srgbClr val="000000">
                      <a:alpha val="43137"/>
                    </a:srgbClr>
                  </a:outerShdw>
                </a:effectLst>
                <a:latin typeface="+mj-ea"/>
              </a:rPr>
              <a:t>概述</a:t>
            </a:r>
          </a:p>
        </p:txBody>
      </p:sp>
    </p:spTree>
    <p:extLst>
      <p:ext uri="{BB962C8B-B14F-4D97-AF65-F5344CB8AC3E}">
        <p14:creationId xmlns:p14="http://schemas.microsoft.com/office/powerpoint/2010/main" val="1984086288"/>
      </p:ext>
    </p:extLst>
  </p:cSld>
  <p:clrMapOvr>
    <a:masterClrMapping/>
  </p:clrMapOvr>
  <p:transition>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5DF7F9A-3D76-467C-8C20-A0CE2A7D7C9A}"/>
              </a:ext>
            </a:extLst>
          </p:cNvPr>
          <p:cNvSpPr txBox="1"/>
          <p:nvPr/>
        </p:nvSpPr>
        <p:spPr>
          <a:xfrm>
            <a:off x="562519" y="2055726"/>
            <a:ext cx="7488832" cy="1323439"/>
          </a:xfrm>
          <a:prstGeom prst="rect">
            <a:avLst/>
          </a:prstGeom>
          <a:noFill/>
        </p:spPr>
        <p:txBody>
          <a:bodyPr wrap="square" rtlCol="0">
            <a:spAutoFit/>
          </a:bodyPr>
          <a:lstStyle/>
          <a:p>
            <a:r>
              <a:rPr lang="zh-CN" altLang="en-US" sz="2000" dirty="0"/>
              <a:t>当前</a:t>
            </a:r>
            <a:r>
              <a:rPr lang="en-US" altLang="zh-CN" sz="2000" dirty="0"/>
              <a:t>RNN</a:t>
            </a:r>
            <a:r>
              <a:rPr lang="zh-CN" altLang="en-US" sz="2000" dirty="0"/>
              <a:t>主要是分为以下四类：</a:t>
            </a:r>
            <a:endParaRPr lang="en-US" altLang="zh-CN" sz="2000" dirty="0"/>
          </a:p>
          <a:p>
            <a:endParaRPr lang="en-US" altLang="zh-CN" sz="2000" dirty="0"/>
          </a:p>
          <a:p>
            <a:r>
              <a:rPr lang="en-US" altLang="zh-CN" sz="2000" dirty="0"/>
              <a:t>	Sequence-to-Sequence</a:t>
            </a:r>
            <a:r>
              <a:rPr lang="zh-CN" altLang="en-US" sz="2000" dirty="0"/>
              <a:t>     </a:t>
            </a:r>
            <a:r>
              <a:rPr lang="en-US" altLang="zh-CN" sz="2000" dirty="0"/>
              <a:t>Sequence-to-Vector</a:t>
            </a:r>
          </a:p>
          <a:p>
            <a:r>
              <a:rPr lang="en-US" altLang="zh-CN" sz="2000" dirty="0"/>
              <a:t>	Vector-to-Sequence</a:t>
            </a:r>
            <a:r>
              <a:rPr lang="zh-CN" altLang="en-US" sz="2000" dirty="0"/>
              <a:t>            </a:t>
            </a:r>
            <a:r>
              <a:rPr lang="en-US" altLang="zh-CN" sz="2000" dirty="0"/>
              <a:t>Encoder-Decoder</a:t>
            </a:r>
            <a:endParaRPr lang="zh-CN" altLang="en-US" sz="2000" dirty="0"/>
          </a:p>
        </p:txBody>
      </p:sp>
      <p:sp>
        <p:nvSpPr>
          <p:cNvPr id="5" name="矩形 4">
            <a:extLst>
              <a:ext uri="{FF2B5EF4-FFF2-40B4-BE49-F238E27FC236}">
                <a16:creationId xmlns:a16="http://schemas.microsoft.com/office/drawing/2014/main" id="{5A8AC392-7737-4189-B06C-4BA4F570F3C7}"/>
              </a:ext>
            </a:extLst>
          </p:cNvPr>
          <p:cNvSpPr/>
          <p:nvPr/>
        </p:nvSpPr>
        <p:spPr>
          <a:xfrm>
            <a:off x="395536" y="3546019"/>
            <a:ext cx="8496944" cy="646331"/>
          </a:xfrm>
          <a:prstGeom prst="rect">
            <a:avLst/>
          </a:prstGeom>
        </p:spPr>
        <p:txBody>
          <a:bodyPr wrap="square">
            <a:spAutoFit/>
          </a:bodyPr>
          <a:lstStyle/>
          <a:p>
            <a:pPr marL="285750" indent="-285750">
              <a:buFont typeface="Wingdings" panose="05000000000000000000" pitchFamily="2" charset="2"/>
              <a:buChar char="Ø"/>
            </a:pPr>
            <a:r>
              <a:rPr lang="en-US" altLang="zh-CN" b="1" dirty="0">
                <a:solidFill>
                  <a:srgbClr val="FF0000"/>
                </a:solidFill>
              </a:rPr>
              <a:t>Sequence-to-Sequence</a:t>
            </a:r>
            <a:r>
              <a:rPr lang="zh-CN" altLang="en-US" dirty="0"/>
              <a:t>：输入输出都是一个序列。</a:t>
            </a:r>
            <a:endParaRPr lang="en-US" altLang="zh-CN" dirty="0"/>
          </a:p>
          <a:p>
            <a:r>
              <a:rPr lang="zh-CN" altLang="en-US" dirty="0"/>
              <a:t>例如股票预测中的</a:t>
            </a:r>
            <a:r>
              <a:rPr lang="en-US" altLang="zh-CN" dirty="0"/>
              <a:t>RNN</a:t>
            </a:r>
            <a:r>
              <a:rPr lang="zh-CN" altLang="en-US" dirty="0"/>
              <a:t>，输入是前</a:t>
            </a:r>
            <a:r>
              <a:rPr lang="en-US" altLang="zh-CN" dirty="0"/>
              <a:t>N</a:t>
            </a:r>
            <a:r>
              <a:rPr lang="zh-CN" altLang="en-US" dirty="0"/>
              <a:t>天价格，输出明天的股市价格。</a:t>
            </a:r>
          </a:p>
        </p:txBody>
      </p:sp>
      <p:pic>
        <p:nvPicPr>
          <p:cNvPr id="1028" name="Picture 4" descr="https://images2017.cnblogs.com/blog/1214565/201712/1214565-20171211084622490-1828165372.png">
            <a:extLst>
              <a:ext uri="{FF2B5EF4-FFF2-40B4-BE49-F238E27FC236}">
                <a16:creationId xmlns:a16="http://schemas.microsoft.com/office/drawing/2014/main" id="{8E367D7B-DB2B-4A6D-9ED5-0F8B506A4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719" y="4498627"/>
            <a:ext cx="3888432" cy="205925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0B42BC07-BF4D-42C2-A39B-7ADF532630A3}"/>
              </a:ext>
            </a:extLst>
          </p:cNvPr>
          <p:cNvSpPr txBox="1"/>
          <p:nvPr/>
        </p:nvSpPr>
        <p:spPr>
          <a:xfrm>
            <a:off x="3635896" y="6457997"/>
            <a:ext cx="2016224" cy="369332"/>
          </a:xfrm>
          <a:prstGeom prst="rect">
            <a:avLst/>
          </a:prstGeom>
          <a:noFill/>
        </p:spPr>
        <p:txBody>
          <a:bodyPr wrap="square" rtlCol="0">
            <a:spAutoFit/>
          </a:bodyPr>
          <a:lstStyle/>
          <a:p>
            <a:r>
              <a:rPr lang="zh-CN" altLang="en-US" dirty="0"/>
              <a:t>向量表示图</a:t>
            </a:r>
          </a:p>
        </p:txBody>
      </p:sp>
      <p:sp>
        <p:nvSpPr>
          <p:cNvPr id="8" name="标题 1">
            <a:extLst>
              <a:ext uri="{FF2B5EF4-FFF2-40B4-BE49-F238E27FC236}">
                <a16:creationId xmlns:a16="http://schemas.microsoft.com/office/drawing/2014/main" id="{73B6D11B-32AE-4D4A-ABB3-3AD082A1FFE9}"/>
              </a:ext>
            </a:extLst>
          </p:cNvPr>
          <p:cNvSpPr>
            <a:spLocks noGrp="1" noChangeArrowheads="1"/>
          </p:cNvSpPr>
          <p:nvPr>
            <p:ph type="title"/>
          </p:nvPr>
        </p:nvSpPr>
        <p:spPr>
          <a:xfrm>
            <a:off x="192135" y="500393"/>
            <a:ext cx="8229600" cy="595313"/>
          </a:xfrm>
        </p:spPr>
        <p:txBody>
          <a:bodyPr/>
          <a:lstStyle/>
          <a:p>
            <a:r>
              <a:rPr lang="en-US" altLang="zh-CN" sz="3200" b="1" dirty="0">
                <a:effectLst>
                  <a:outerShdw blurRad="38100" dist="38100" dir="2700000" algn="tl">
                    <a:srgbClr val="000000">
                      <a:alpha val="43137"/>
                    </a:srgbClr>
                  </a:outerShdw>
                </a:effectLst>
                <a:latin typeface="+mj-ea"/>
              </a:rPr>
              <a:t>9.5.1</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RNN</a:t>
            </a:r>
            <a:r>
              <a:rPr lang="zh-CN" altLang="en-US" sz="3200" b="1" dirty="0">
                <a:effectLst>
                  <a:outerShdw blurRad="38100" dist="38100" dir="2700000" algn="tl">
                    <a:srgbClr val="000000">
                      <a:alpha val="43137"/>
                    </a:srgbClr>
                  </a:outerShdw>
                </a:effectLst>
                <a:latin typeface="+mj-ea"/>
              </a:rPr>
              <a:t>概述</a:t>
            </a:r>
          </a:p>
        </p:txBody>
      </p:sp>
      <p:sp>
        <p:nvSpPr>
          <p:cNvPr id="2" name="文本框 1">
            <a:extLst>
              <a:ext uri="{FF2B5EF4-FFF2-40B4-BE49-F238E27FC236}">
                <a16:creationId xmlns:a16="http://schemas.microsoft.com/office/drawing/2014/main" id="{5735AAE0-7AE2-4F11-B78F-8B9AF97DD915}"/>
              </a:ext>
            </a:extLst>
          </p:cNvPr>
          <p:cNvSpPr txBox="1"/>
          <p:nvPr/>
        </p:nvSpPr>
        <p:spPr>
          <a:xfrm>
            <a:off x="285353" y="1329744"/>
            <a:ext cx="2304256"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dirty="0">
                <a:solidFill>
                  <a:srgbClr val="00B0F0"/>
                </a:solidFill>
              </a:rPr>
              <a:t>RNN</a:t>
            </a:r>
            <a:r>
              <a:rPr lang="zh-CN" altLang="en-US" sz="2400" b="1" dirty="0">
                <a:solidFill>
                  <a:srgbClr val="00B0F0"/>
                </a:solidFill>
              </a:rPr>
              <a:t>分类</a:t>
            </a:r>
          </a:p>
        </p:txBody>
      </p:sp>
    </p:spTree>
    <p:extLst>
      <p:ext uri="{BB962C8B-B14F-4D97-AF65-F5344CB8AC3E}">
        <p14:creationId xmlns:p14="http://schemas.microsoft.com/office/powerpoint/2010/main" val="1164752823"/>
      </p:ext>
    </p:extLst>
  </p:cSld>
  <p:clrMapOvr>
    <a:masterClrMapping/>
  </p:clrMapOvr>
  <p:transition>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8776A0A-45DA-41A6-A8BD-7FB6E8BA77FE}"/>
              </a:ext>
            </a:extLst>
          </p:cNvPr>
          <p:cNvSpPr/>
          <p:nvPr/>
        </p:nvSpPr>
        <p:spPr>
          <a:xfrm>
            <a:off x="539552" y="1628800"/>
            <a:ext cx="8496944" cy="923330"/>
          </a:xfrm>
          <a:prstGeom prst="rect">
            <a:avLst/>
          </a:prstGeom>
        </p:spPr>
        <p:txBody>
          <a:bodyPr wrap="square">
            <a:spAutoFit/>
          </a:bodyPr>
          <a:lstStyle/>
          <a:p>
            <a:pPr marL="285750" indent="-285750">
              <a:buFont typeface="Wingdings" panose="05000000000000000000" pitchFamily="2" charset="2"/>
              <a:buChar char="Ø"/>
            </a:pPr>
            <a:r>
              <a:rPr lang="en-US" altLang="zh-CN" b="1" dirty="0">
                <a:solidFill>
                  <a:srgbClr val="FF0000"/>
                </a:solidFill>
              </a:rPr>
              <a:t>Sequence-to-Vector</a:t>
            </a:r>
            <a:r>
              <a:rPr lang="zh-CN" altLang="en-US" dirty="0"/>
              <a:t>：</a:t>
            </a:r>
            <a:r>
              <a:rPr lang="zh-CN" altLang="en-US" dirty="0">
                <a:solidFill>
                  <a:srgbClr val="333333"/>
                </a:solidFill>
                <a:latin typeface="Verdana" panose="020B0604030504040204" pitchFamily="34" charset="0"/>
              </a:rPr>
              <a:t>输入是一个序列，输出单一向量。</a:t>
            </a:r>
            <a:endParaRPr lang="en-US" altLang="zh-CN" dirty="0">
              <a:solidFill>
                <a:srgbClr val="333333"/>
              </a:solidFill>
              <a:latin typeface="Verdana" panose="020B0604030504040204" pitchFamily="34" charset="0"/>
            </a:endParaRPr>
          </a:p>
          <a:p>
            <a:r>
              <a:rPr lang="zh-CN" altLang="en-US" dirty="0">
                <a:solidFill>
                  <a:srgbClr val="333333"/>
                </a:solidFill>
                <a:latin typeface="Verdana" panose="020B0604030504040204" pitchFamily="34" charset="0"/>
              </a:rPr>
              <a:t>例如，输入一个电影评价序列，输出一个分数表示情感趋势（喜欢还是讨厌）。</a:t>
            </a:r>
          </a:p>
          <a:p>
            <a:endParaRPr lang="zh-CN" altLang="en-US" dirty="0"/>
          </a:p>
        </p:txBody>
      </p:sp>
      <p:pic>
        <p:nvPicPr>
          <p:cNvPr id="4" name="图片 3">
            <a:extLst>
              <a:ext uri="{FF2B5EF4-FFF2-40B4-BE49-F238E27FC236}">
                <a16:creationId xmlns:a16="http://schemas.microsoft.com/office/drawing/2014/main" id="{2BA779DF-B2AD-45B4-9F32-249B771D557E}"/>
              </a:ext>
            </a:extLst>
          </p:cNvPr>
          <p:cNvPicPr>
            <a:picLocks noChangeAspect="1"/>
          </p:cNvPicPr>
          <p:nvPr/>
        </p:nvPicPr>
        <p:blipFill>
          <a:blip r:embed="rId2"/>
          <a:stretch>
            <a:fillRect/>
          </a:stretch>
        </p:blipFill>
        <p:spPr>
          <a:xfrm>
            <a:off x="2483768" y="2308938"/>
            <a:ext cx="3241859" cy="2118955"/>
          </a:xfrm>
          <a:prstGeom prst="rect">
            <a:avLst/>
          </a:prstGeom>
        </p:spPr>
      </p:pic>
      <p:sp>
        <p:nvSpPr>
          <p:cNvPr id="6" name="矩形 5">
            <a:extLst>
              <a:ext uri="{FF2B5EF4-FFF2-40B4-BE49-F238E27FC236}">
                <a16:creationId xmlns:a16="http://schemas.microsoft.com/office/drawing/2014/main" id="{746C0C99-2C71-44CD-8929-589AD4642278}"/>
              </a:ext>
            </a:extLst>
          </p:cNvPr>
          <p:cNvSpPr/>
          <p:nvPr/>
        </p:nvSpPr>
        <p:spPr>
          <a:xfrm>
            <a:off x="564842" y="4427893"/>
            <a:ext cx="6103017" cy="369332"/>
          </a:xfrm>
          <a:prstGeom prst="rect">
            <a:avLst/>
          </a:prstGeom>
        </p:spPr>
        <p:txBody>
          <a:bodyPr wrap="none">
            <a:spAutoFit/>
          </a:bodyPr>
          <a:lstStyle/>
          <a:p>
            <a:pPr marL="285750" indent="-285750">
              <a:buFont typeface="Wingdings" panose="05000000000000000000" pitchFamily="2" charset="2"/>
              <a:buChar char="Ø"/>
            </a:pPr>
            <a:r>
              <a:rPr lang="en-US" altLang="zh-CN" b="1" dirty="0">
                <a:solidFill>
                  <a:srgbClr val="FF0000"/>
                </a:solidFill>
              </a:rPr>
              <a:t>Vector-to-Sequence</a:t>
            </a:r>
            <a:r>
              <a:rPr lang="zh-CN" altLang="en-US" dirty="0"/>
              <a:t>：</a:t>
            </a:r>
            <a:r>
              <a:rPr lang="zh-CN" altLang="en-US" dirty="0">
                <a:solidFill>
                  <a:srgbClr val="333333"/>
                </a:solidFill>
                <a:latin typeface="Verdana" panose="020B0604030504040204" pitchFamily="34" charset="0"/>
              </a:rPr>
              <a:t>输入单一向量，输出一个序列。</a:t>
            </a:r>
            <a:endParaRPr lang="en-US" altLang="zh-CN" dirty="0">
              <a:solidFill>
                <a:srgbClr val="333333"/>
              </a:solidFill>
              <a:latin typeface="Verdana" panose="020B0604030504040204" pitchFamily="34" charset="0"/>
            </a:endParaRPr>
          </a:p>
        </p:txBody>
      </p:sp>
      <p:pic>
        <p:nvPicPr>
          <p:cNvPr id="5" name="图片 4">
            <a:extLst>
              <a:ext uri="{FF2B5EF4-FFF2-40B4-BE49-F238E27FC236}">
                <a16:creationId xmlns:a16="http://schemas.microsoft.com/office/drawing/2014/main" id="{03C30576-FC89-4E98-8A8A-EE523C03D695}"/>
              </a:ext>
            </a:extLst>
          </p:cNvPr>
          <p:cNvPicPr>
            <a:picLocks noChangeAspect="1"/>
          </p:cNvPicPr>
          <p:nvPr/>
        </p:nvPicPr>
        <p:blipFill>
          <a:blip r:embed="rId3"/>
          <a:stretch>
            <a:fillRect/>
          </a:stretch>
        </p:blipFill>
        <p:spPr>
          <a:xfrm>
            <a:off x="2526047" y="4831771"/>
            <a:ext cx="3241859" cy="2053011"/>
          </a:xfrm>
          <a:prstGeom prst="rect">
            <a:avLst/>
          </a:prstGeom>
        </p:spPr>
      </p:pic>
      <p:sp>
        <p:nvSpPr>
          <p:cNvPr id="8" name="标题 1">
            <a:extLst>
              <a:ext uri="{FF2B5EF4-FFF2-40B4-BE49-F238E27FC236}">
                <a16:creationId xmlns:a16="http://schemas.microsoft.com/office/drawing/2014/main" id="{FFAC064E-B2A6-45DF-A1DA-D0F3DCB821EF}"/>
              </a:ext>
            </a:extLst>
          </p:cNvPr>
          <p:cNvSpPr>
            <a:spLocks noGrp="1" noChangeArrowheads="1"/>
          </p:cNvSpPr>
          <p:nvPr>
            <p:ph type="title"/>
          </p:nvPr>
        </p:nvSpPr>
        <p:spPr>
          <a:xfrm>
            <a:off x="192135" y="500393"/>
            <a:ext cx="8229600" cy="595313"/>
          </a:xfrm>
        </p:spPr>
        <p:txBody>
          <a:bodyPr/>
          <a:lstStyle/>
          <a:p>
            <a:r>
              <a:rPr lang="en-US" altLang="zh-CN" sz="3200" b="1" dirty="0">
                <a:effectLst>
                  <a:outerShdw blurRad="38100" dist="38100" dir="2700000" algn="tl">
                    <a:srgbClr val="000000">
                      <a:alpha val="43137"/>
                    </a:srgbClr>
                  </a:outerShdw>
                </a:effectLst>
                <a:latin typeface="+mj-ea"/>
              </a:rPr>
              <a:t>9.5.1</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RNN</a:t>
            </a:r>
            <a:r>
              <a:rPr lang="zh-CN" altLang="en-US" sz="3200" b="1" dirty="0">
                <a:effectLst>
                  <a:outerShdw blurRad="38100" dist="38100" dir="2700000" algn="tl">
                    <a:srgbClr val="000000">
                      <a:alpha val="43137"/>
                    </a:srgbClr>
                  </a:outerShdw>
                </a:effectLst>
                <a:latin typeface="+mj-ea"/>
              </a:rPr>
              <a:t>概述</a:t>
            </a:r>
          </a:p>
        </p:txBody>
      </p:sp>
      <p:sp>
        <p:nvSpPr>
          <p:cNvPr id="3" name="文本框 2">
            <a:extLst>
              <a:ext uri="{FF2B5EF4-FFF2-40B4-BE49-F238E27FC236}">
                <a16:creationId xmlns:a16="http://schemas.microsoft.com/office/drawing/2014/main" id="{388C5502-E1F9-4006-AD1D-97F9F212CD2E}"/>
              </a:ext>
            </a:extLst>
          </p:cNvPr>
          <p:cNvSpPr txBox="1"/>
          <p:nvPr/>
        </p:nvSpPr>
        <p:spPr>
          <a:xfrm>
            <a:off x="340647" y="1240657"/>
            <a:ext cx="2016224"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dirty="0">
                <a:solidFill>
                  <a:srgbClr val="00B0F0"/>
                </a:solidFill>
              </a:rPr>
              <a:t>RNN</a:t>
            </a:r>
            <a:r>
              <a:rPr lang="zh-CN" altLang="en-US" sz="2400" b="1" dirty="0">
                <a:solidFill>
                  <a:srgbClr val="00B0F0"/>
                </a:solidFill>
              </a:rPr>
              <a:t>分类</a:t>
            </a:r>
          </a:p>
        </p:txBody>
      </p:sp>
    </p:spTree>
    <p:extLst>
      <p:ext uri="{BB962C8B-B14F-4D97-AF65-F5344CB8AC3E}">
        <p14:creationId xmlns:p14="http://schemas.microsoft.com/office/powerpoint/2010/main" val="2904439447"/>
      </p:ext>
    </p:extLst>
  </p:cSld>
  <p:clrMapOvr>
    <a:masterClrMapping/>
  </p:clrMapOvr>
  <p:transition>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DDB9153-E188-4703-9476-4F9AE46EC45A}"/>
              </a:ext>
            </a:extLst>
          </p:cNvPr>
          <p:cNvSpPr/>
          <p:nvPr/>
        </p:nvSpPr>
        <p:spPr>
          <a:xfrm>
            <a:off x="361076" y="2010998"/>
            <a:ext cx="8387388" cy="2246769"/>
          </a:xfrm>
          <a:prstGeom prst="rect">
            <a:avLst/>
          </a:prstGeom>
        </p:spPr>
        <p:txBody>
          <a:bodyPr wrap="square">
            <a:spAutoFit/>
          </a:bodyPr>
          <a:lstStyle/>
          <a:p>
            <a:pPr marL="285750" indent="-285750">
              <a:buFont typeface="Wingdings" panose="05000000000000000000" pitchFamily="2" charset="2"/>
              <a:buChar char="Ø"/>
            </a:pPr>
            <a:r>
              <a:rPr lang="en-US" altLang="zh-CN" sz="2000" b="1" dirty="0">
                <a:solidFill>
                  <a:srgbClr val="FF0000"/>
                </a:solidFill>
              </a:rPr>
              <a:t>Encoder-Decoder</a:t>
            </a:r>
            <a:r>
              <a:rPr lang="zh-CN" altLang="en-US" sz="2000" dirty="0"/>
              <a:t>：输入</a:t>
            </a:r>
            <a:r>
              <a:rPr lang="en-US" altLang="zh-CN" sz="2000" dirty="0"/>
              <a:t>sequence-to-vector</a:t>
            </a:r>
            <a:r>
              <a:rPr lang="zh-CN" altLang="en-US" sz="2000" dirty="0"/>
              <a:t>，称作</a:t>
            </a:r>
            <a:r>
              <a:rPr lang="en-US" altLang="zh-CN" sz="2000" dirty="0"/>
              <a:t>encoder</a:t>
            </a:r>
            <a:r>
              <a:rPr lang="zh-CN" altLang="en-US" sz="2000" dirty="0"/>
              <a:t>，输出</a:t>
            </a:r>
            <a:r>
              <a:rPr lang="en-US" altLang="zh-CN" sz="2000" dirty="0"/>
              <a:t>vector-to-sequence</a:t>
            </a:r>
            <a:r>
              <a:rPr lang="zh-CN" altLang="en-US" sz="2000" dirty="0"/>
              <a:t>，称作</a:t>
            </a:r>
            <a:r>
              <a:rPr lang="en-US" altLang="zh-CN" sz="2000" dirty="0"/>
              <a:t>decoder</a:t>
            </a:r>
            <a:r>
              <a:rPr lang="zh-CN" altLang="en-US" sz="2000" dirty="0"/>
              <a:t>。</a:t>
            </a:r>
          </a:p>
          <a:p>
            <a:r>
              <a:rPr lang="zh-CN" altLang="en-US" sz="2000" dirty="0"/>
              <a:t>这是一个</a:t>
            </a:r>
            <a:r>
              <a:rPr lang="en-US" altLang="zh-CN" sz="2000" dirty="0"/>
              <a:t>delay</a:t>
            </a:r>
            <a:r>
              <a:rPr lang="zh-CN" altLang="en-US" sz="2000" dirty="0"/>
              <a:t>模型，经过一段延迟，即把所有输入都读取后，在</a:t>
            </a:r>
            <a:r>
              <a:rPr lang="en-US" altLang="zh-CN" sz="2000" dirty="0"/>
              <a:t>decoder</a:t>
            </a:r>
            <a:r>
              <a:rPr lang="zh-CN" altLang="en-US" sz="2000" dirty="0"/>
              <a:t>中获取输入并输出一个序列。这个模型在机器翻译中使用较广泛，源语言输在入放入</a:t>
            </a:r>
            <a:r>
              <a:rPr lang="en-US" altLang="zh-CN" sz="2000" dirty="0"/>
              <a:t>encoder</a:t>
            </a:r>
            <a:r>
              <a:rPr lang="zh-CN" altLang="en-US" sz="2000" dirty="0"/>
              <a:t>，浓缩在状态信息中，生成目标语言时，可以生成一个不长度的目标语言序列。</a:t>
            </a:r>
          </a:p>
          <a:p>
            <a:endParaRPr lang="en-US" altLang="zh-CN" sz="2000" dirty="0">
              <a:solidFill>
                <a:srgbClr val="333333"/>
              </a:solidFill>
              <a:latin typeface="Verdana" panose="020B0604030504040204" pitchFamily="34" charset="0"/>
            </a:endParaRPr>
          </a:p>
        </p:txBody>
      </p:sp>
      <p:pic>
        <p:nvPicPr>
          <p:cNvPr id="2" name="图片 1">
            <a:extLst>
              <a:ext uri="{FF2B5EF4-FFF2-40B4-BE49-F238E27FC236}">
                <a16:creationId xmlns:a16="http://schemas.microsoft.com/office/drawing/2014/main" id="{0A74120A-B675-46DF-94A9-B05961663CE6}"/>
              </a:ext>
            </a:extLst>
          </p:cNvPr>
          <p:cNvPicPr>
            <a:picLocks noChangeAspect="1"/>
          </p:cNvPicPr>
          <p:nvPr/>
        </p:nvPicPr>
        <p:blipFill>
          <a:blip r:embed="rId2"/>
          <a:stretch>
            <a:fillRect/>
          </a:stretch>
        </p:blipFill>
        <p:spPr>
          <a:xfrm>
            <a:off x="2454663" y="3971728"/>
            <a:ext cx="4200213" cy="2558204"/>
          </a:xfrm>
          <a:prstGeom prst="rect">
            <a:avLst/>
          </a:prstGeom>
        </p:spPr>
      </p:pic>
      <p:sp>
        <p:nvSpPr>
          <p:cNvPr id="3" name="文本框 2">
            <a:extLst>
              <a:ext uri="{FF2B5EF4-FFF2-40B4-BE49-F238E27FC236}">
                <a16:creationId xmlns:a16="http://schemas.microsoft.com/office/drawing/2014/main" id="{82382EE3-920C-48EC-BB43-7049D9DFA891}"/>
              </a:ext>
            </a:extLst>
          </p:cNvPr>
          <p:cNvSpPr txBox="1"/>
          <p:nvPr/>
        </p:nvSpPr>
        <p:spPr>
          <a:xfrm>
            <a:off x="3923928" y="6456798"/>
            <a:ext cx="2160240" cy="369332"/>
          </a:xfrm>
          <a:prstGeom prst="rect">
            <a:avLst/>
          </a:prstGeom>
          <a:noFill/>
        </p:spPr>
        <p:txBody>
          <a:bodyPr wrap="square" rtlCol="0">
            <a:spAutoFit/>
          </a:bodyPr>
          <a:lstStyle/>
          <a:p>
            <a:r>
              <a:rPr lang="zh-CN" altLang="en-US" dirty="0"/>
              <a:t>向量表示图</a:t>
            </a:r>
          </a:p>
        </p:txBody>
      </p:sp>
      <p:sp>
        <p:nvSpPr>
          <p:cNvPr id="6" name="标题 1">
            <a:extLst>
              <a:ext uri="{FF2B5EF4-FFF2-40B4-BE49-F238E27FC236}">
                <a16:creationId xmlns:a16="http://schemas.microsoft.com/office/drawing/2014/main" id="{76136ABE-BB68-430D-9B67-0E2677059027}"/>
              </a:ext>
            </a:extLst>
          </p:cNvPr>
          <p:cNvSpPr>
            <a:spLocks noGrp="1" noChangeArrowheads="1"/>
          </p:cNvSpPr>
          <p:nvPr>
            <p:ph type="title"/>
          </p:nvPr>
        </p:nvSpPr>
        <p:spPr>
          <a:xfrm>
            <a:off x="192135" y="500393"/>
            <a:ext cx="8229600" cy="595313"/>
          </a:xfrm>
        </p:spPr>
        <p:txBody>
          <a:bodyPr/>
          <a:lstStyle/>
          <a:p>
            <a:r>
              <a:rPr lang="en-US" altLang="zh-CN" sz="3200" b="1" dirty="0">
                <a:effectLst>
                  <a:outerShdw blurRad="38100" dist="38100" dir="2700000" algn="tl">
                    <a:srgbClr val="000000">
                      <a:alpha val="43137"/>
                    </a:srgbClr>
                  </a:outerShdw>
                </a:effectLst>
                <a:latin typeface="+mj-ea"/>
              </a:rPr>
              <a:t>9.5.1</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RNN</a:t>
            </a:r>
            <a:r>
              <a:rPr lang="zh-CN" altLang="en-US" sz="3200" b="1" dirty="0">
                <a:effectLst>
                  <a:outerShdw blurRad="38100" dist="38100" dir="2700000" algn="tl">
                    <a:srgbClr val="000000">
                      <a:alpha val="43137"/>
                    </a:srgbClr>
                  </a:outerShdw>
                </a:effectLst>
                <a:latin typeface="+mj-ea"/>
              </a:rPr>
              <a:t>概述</a:t>
            </a:r>
          </a:p>
        </p:txBody>
      </p:sp>
      <p:sp>
        <p:nvSpPr>
          <p:cNvPr id="5" name="文本框 4">
            <a:extLst>
              <a:ext uri="{FF2B5EF4-FFF2-40B4-BE49-F238E27FC236}">
                <a16:creationId xmlns:a16="http://schemas.microsoft.com/office/drawing/2014/main" id="{58024F04-0886-41B1-B0EC-03EAB03A478E}"/>
              </a:ext>
            </a:extLst>
          </p:cNvPr>
          <p:cNvSpPr txBox="1"/>
          <p:nvPr/>
        </p:nvSpPr>
        <p:spPr>
          <a:xfrm>
            <a:off x="276670" y="1340768"/>
            <a:ext cx="2351114"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dirty="0">
                <a:solidFill>
                  <a:srgbClr val="00B0F0"/>
                </a:solidFill>
              </a:rPr>
              <a:t>RNN</a:t>
            </a:r>
            <a:r>
              <a:rPr lang="zh-CN" altLang="en-US" sz="2400" b="1" dirty="0">
                <a:solidFill>
                  <a:srgbClr val="00B0F0"/>
                </a:solidFill>
              </a:rPr>
              <a:t>分类</a:t>
            </a:r>
          </a:p>
        </p:txBody>
      </p:sp>
    </p:spTree>
    <p:extLst>
      <p:ext uri="{BB962C8B-B14F-4D97-AF65-F5344CB8AC3E}">
        <p14:creationId xmlns:p14="http://schemas.microsoft.com/office/powerpoint/2010/main" val="482036494"/>
      </p:ext>
    </p:extLst>
  </p:cSld>
  <p:clrMapOvr>
    <a:masterClrMapping/>
  </p:clrMapOvr>
  <p:transition>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1F4DAAE-ADCE-4A72-9A91-31E8B4EFD3A4}"/>
              </a:ext>
            </a:extLst>
          </p:cNvPr>
          <p:cNvSpPr/>
          <p:nvPr/>
        </p:nvSpPr>
        <p:spPr>
          <a:xfrm>
            <a:off x="467544" y="1412776"/>
            <a:ext cx="8676456" cy="2246769"/>
          </a:xfrm>
          <a:prstGeom prst="rect">
            <a:avLst/>
          </a:prstGeom>
        </p:spPr>
        <p:txBody>
          <a:bodyPr wrap="square">
            <a:spAutoFit/>
          </a:bodyPr>
          <a:lstStyle/>
          <a:p>
            <a:r>
              <a:rPr lang="zh-CN" altLang="en-US" sz="2000" b="1" dirty="0"/>
              <a:t>长期短期记忆网络</a:t>
            </a:r>
            <a:r>
              <a:rPr lang="en-US" altLang="zh-CN" sz="2000" b="1" dirty="0"/>
              <a:t>(</a:t>
            </a:r>
            <a:r>
              <a:rPr lang="zh-CN" altLang="en-US" sz="2000" b="1" dirty="0"/>
              <a:t>通常被称为“</a:t>
            </a:r>
            <a:r>
              <a:rPr lang="en-US" altLang="zh-CN" sz="2000" b="1" dirty="0"/>
              <a:t>LSTMs”)</a:t>
            </a:r>
            <a:r>
              <a:rPr lang="zh-CN" altLang="en-US" sz="2000" b="1" dirty="0"/>
              <a:t>是一种特殊的</a:t>
            </a:r>
            <a:r>
              <a:rPr lang="en-US" altLang="zh-CN" sz="2000" b="1" dirty="0"/>
              <a:t>RNNs</a:t>
            </a:r>
            <a:r>
              <a:rPr lang="zh-CN" altLang="en-US" sz="2000" b="1" dirty="0"/>
              <a:t>，能够学习长期的依赖关系。目前非常流行，它与一般的</a:t>
            </a:r>
            <a:r>
              <a:rPr lang="en-US" altLang="zh-CN" sz="2000" b="1" dirty="0"/>
              <a:t>RNNs</a:t>
            </a:r>
            <a:r>
              <a:rPr lang="zh-CN" altLang="en-US" sz="2000" b="1" dirty="0"/>
              <a:t>结构本质上并没有什么不同，只是</a:t>
            </a:r>
            <a:r>
              <a:rPr lang="zh-CN" altLang="en-US" sz="2000" b="1" dirty="0">
                <a:solidFill>
                  <a:srgbClr val="FF0000"/>
                </a:solidFill>
              </a:rPr>
              <a:t>使用不同的函数去去计算隐藏层的状态</a:t>
            </a:r>
            <a:r>
              <a:rPr lang="zh-CN" altLang="en-US" sz="2000" b="1" dirty="0"/>
              <a:t>。在</a:t>
            </a:r>
            <a:r>
              <a:rPr lang="en-US" altLang="zh-CN" sz="2000" b="1" dirty="0"/>
              <a:t>LSTMs</a:t>
            </a:r>
            <a:r>
              <a:rPr lang="zh-CN" altLang="en-US" sz="2000" b="1" dirty="0"/>
              <a:t>中，</a:t>
            </a:r>
            <a:r>
              <a:rPr lang="en-US" altLang="zh-CN" sz="2000" b="1" dirty="0" err="1"/>
              <a:t>i</a:t>
            </a:r>
            <a:r>
              <a:rPr lang="zh-CN" altLang="en-US" sz="2000" b="1" dirty="0"/>
              <a:t>结构被称为</a:t>
            </a:r>
            <a:r>
              <a:rPr lang="en-US" altLang="zh-CN" sz="2000" b="1" dirty="0"/>
              <a:t>cells</a:t>
            </a:r>
            <a:r>
              <a:rPr lang="zh-CN" altLang="en-US" sz="2000" b="1" dirty="0"/>
              <a:t>，可以把</a:t>
            </a:r>
            <a:r>
              <a:rPr lang="en-US" altLang="zh-CN" sz="2000" b="1" dirty="0"/>
              <a:t>cells</a:t>
            </a:r>
            <a:r>
              <a:rPr lang="zh-CN" altLang="en-US" sz="2000" b="1" dirty="0"/>
              <a:t>看作是黑盒用以保存当前输入</a:t>
            </a:r>
            <a:r>
              <a:rPr lang="en-US" altLang="zh-CN" sz="2000" b="1" dirty="0" err="1"/>
              <a:t>xt</a:t>
            </a:r>
            <a:r>
              <a:rPr lang="zh-CN" altLang="en-US" sz="2000" b="1" dirty="0"/>
              <a:t>之前的保存的状态</a:t>
            </a:r>
            <a:r>
              <a:rPr lang="en-US" altLang="zh-CN" sz="2000" b="1" dirty="0"/>
              <a:t>ht-1</a:t>
            </a:r>
            <a:r>
              <a:rPr lang="zh-CN" altLang="en-US" sz="2000" b="1" dirty="0"/>
              <a:t>，这些</a:t>
            </a:r>
            <a:r>
              <a:rPr lang="en-US" altLang="zh-CN" sz="2000" b="1" dirty="0"/>
              <a:t>cells</a:t>
            </a:r>
            <a:r>
              <a:rPr lang="zh-CN" altLang="en-US" sz="2000" b="1" dirty="0"/>
              <a:t>更加一定的条件决定哪些</a:t>
            </a:r>
            <a:r>
              <a:rPr lang="en-US" altLang="zh-CN" sz="2000" b="1" dirty="0"/>
              <a:t>cell</a:t>
            </a:r>
            <a:r>
              <a:rPr lang="zh-CN" altLang="en-US" sz="2000" b="1" dirty="0"/>
              <a:t>抑制哪些</a:t>
            </a:r>
            <a:r>
              <a:rPr lang="en-US" altLang="zh-CN" sz="2000" b="1" dirty="0"/>
              <a:t>cell</a:t>
            </a:r>
            <a:r>
              <a:rPr lang="zh-CN" altLang="en-US" sz="2000" b="1" dirty="0"/>
              <a:t>兴奋。它们结合前面的状态、当前的记忆与当前的输入</a:t>
            </a:r>
            <a:r>
              <a:rPr lang="en-US" altLang="zh-CN" sz="2000" b="1" dirty="0"/>
              <a:t>,</a:t>
            </a:r>
            <a:r>
              <a:rPr lang="zh-CN" altLang="en-US" sz="2000" b="1" dirty="0"/>
              <a:t>同时已经证明，该网络结构在对长序列依赖问题中非常有效。</a:t>
            </a:r>
            <a:r>
              <a:rPr lang="en-US" altLang="zh-CN" sz="2000" b="1" dirty="0"/>
              <a:t>LSTMs</a:t>
            </a:r>
            <a:r>
              <a:rPr lang="zh-CN" altLang="en-US" sz="2000" b="1" dirty="0"/>
              <a:t>的网络结构如下图所示。</a:t>
            </a:r>
          </a:p>
        </p:txBody>
      </p:sp>
      <p:pic>
        <p:nvPicPr>
          <p:cNvPr id="3" name="图片 2">
            <a:extLst>
              <a:ext uri="{FF2B5EF4-FFF2-40B4-BE49-F238E27FC236}">
                <a16:creationId xmlns:a16="http://schemas.microsoft.com/office/drawing/2014/main" id="{162B8123-6B0C-4673-B04C-C36C91111380}"/>
              </a:ext>
            </a:extLst>
          </p:cNvPr>
          <p:cNvPicPr>
            <a:picLocks noChangeAspect="1"/>
          </p:cNvPicPr>
          <p:nvPr/>
        </p:nvPicPr>
        <p:blipFill>
          <a:blip r:embed="rId2"/>
          <a:stretch>
            <a:fillRect/>
          </a:stretch>
        </p:blipFill>
        <p:spPr>
          <a:xfrm>
            <a:off x="1403648" y="3659545"/>
            <a:ext cx="6010705" cy="3448764"/>
          </a:xfrm>
          <a:prstGeom prst="rect">
            <a:avLst/>
          </a:prstGeom>
        </p:spPr>
      </p:pic>
      <p:sp>
        <p:nvSpPr>
          <p:cNvPr id="6" name="标题 1">
            <a:extLst>
              <a:ext uri="{FF2B5EF4-FFF2-40B4-BE49-F238E27FC236}">
                <a16:creationId xmlns:a16="http://schemas.microsoft.com/office/drawing/2014/main" id="{C960F195-4725-4359-AE81-BE2B3607D07D}"/>
              </a:ext>
            </a:extLst>
          </p:cNvPr>
          <p:cNvSpPr>
            <a:spLocks noGrp="1" noChangeArrowheads="1"/>
          </p:cNvSpPr>
          <p:nvPr>
            <p:ph type="title"/>
          </p:nvPr>
        </p:nvSpPr>
        <p:spPr>
          <a:xfrm>
            <a:off x="192135" y="500393"/>
            <a:ext cx="8229600" cy="595313"/>
          </a:xfrm>
        </p:spPr>
        <p:txBody>
          <a:bodyPr/>
          <a:lstStyle/>
          <a:p>
            <a:r>
              <a:rPr lang="en-US" altLang="zh-CN" sz="3200" b="1" dirty="0">
                <a:effectLst>
                  <a:outerShdw blurRad="38100" dist="38100" dir="2700000" algn="tl">
                    <a:srgbClr val="000000">
                      <a:alpha val="43137"/>
                    </a:srgbClr>
                  </a:outerShdw>
                </a:effectLst>
                <a:latin typeface="+mj-ea"/>
              </a:rPr>
              <a:t>9.5.2</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LSTM</a:t>
            </a:r>
            <a:r>
              <a:rPr lang="zh-CN" altLang="en-US" sz="3200" b="1" dirty="0">
                <a:effectLst>
                  <a:outerShdw blurRad="38100" dist="38100" dir="2700000" algn="tl">
                    <a:srgbClr val="000000">
                      <a:alpha val="43137"/>
                    </a:srgbClr>
                  </a:outerShdw>
                </a:effectLst>
                <a:latin typeface="+mj-ea"/>
              </a:rPr>
              <a:t>解析</a:t>
            </a:r>
          </a:p>
        </p:txBody>
      </p:sp>
    </p:spTree>
    <p:extLst>
      <p:ext uri="{BB962C8B-B14F-4D97-AF65-F5344CB8AC3E}">
        <p14:creationId xmlns:p14="http://schemas.microsoft.com/office/powerpoint/2010/main" val="2978341198"/>
      </p:ext>
    </p:extLst>
  </p:cSld>
  <p:clrMapOvr>
    <a:masterClrMapping/>
  </p:clrMapOvr>
  <p:transition>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9984E9C-A3B2-4DF3-A8C8-53F1E4FC5AFC}"/>
              </a:ext>
            </a:extLst>
          </p:cNvPr>
          <p:cNvSpPr/>
          <p:nvPr/>
        </p:nvSpPr>
        <p:spPr>
          <a:xfrm>
            <a:off x="557300" y="1379538"/>
            <a:ext cx="8136904" cy="1200329"/>
          </a:xfrm>
          <a:prstGeom prst="rect">
            <a:avLst/>
          </a:prstGeom>
        </p:spPr>
        <p:txBody>
          <a:bodyPr wrap="square">
            <a:spAutoFit/>
          </a:bodyPr>
          <a:lstStyle/>
          <a:p>
            <a:pPr marL="285750" indent="-285750">
              <a:buFont typeface="Wingdings" panose="05000000000000000000" pitchFamily="2" charset="2"/>
              <a:buChar char="Ø"/>
            </a:pPr>
            <a:r>
              <a:rPr lang="en-US" altLang="zh-CN" dirty="0"/>
              <a:t>LSTMs</a:t>
            </a:r>
            <a:r>
              <a:rPr lang="zh-CN" altLang="en-US" dirty="0"/>
              <a:t>的核心思想是</a:t>
            </a:r>
            <a:r>
              <a:rPr lang="zh-CN" altLang="en-US" b="1" dirty="0">
                <a:solidFill>
                  <a:srgbClr val="FF0000"/>
                </a:solidFill>
              </a:rPr>
              <a:t>首先</a:t>
            </a:r>
            <a:r>
              <a:rPr lang="en-US" altLang="zh-CN" b="1" dirty="0">
                <a:solidFill>
                  <a:srgbClr val="FF0000"/>
                </a:solidFill>
              </a:rPr>
              <a:t>LSTMs</a:t>
            </a:r>
            <a:r>
              <a:rPr lang="zh-CN" altLang="en-US" b="1" dirty="0">
                <a:solidFill>
                  <a:srgbClr val="FF0000"/>
                </a:solidFill>
              </a:rPr>
              <a:t>适合于处理和预测时间序列中间隔和延迟非常长的重要事件，所有经常性的神经网络都具有神经网络重复模块链的形式</a:t>
            </a:r>
            <a:r>
              <a:rPr lang="zh-CN" altLang="en-US" dirty="0"/>
              <a:t>。在标准的</a:t>
            </a:r>
            <a:r>
              <a:rPr lang="en-US" altLang="zh-CN" dirty="0"/>
              <a:t>RNNs</a:t>
            </a:r>
            <a:r>
              <a:rPr lang="zh-CN" altLang="en-US" dirty="0"/>
              <a:t>中，这个重复模块将具有非常简单的结构，如图所示单个的</a:t>
            </a:r>
            <a:r>
              <a:rPr lang="en-US" altLang="zh-CN" dirty="0"/>
              <a:t>tanh </a:t>
            </a:r>
            <a:r>
              <a:rPr lang="zh-CN" altLang="en-US" dirty="0"/>
              <a:t>双曲正切层。</a:t>
            </a:r>
          </a:p>
        </p:txBody>
      </p:sp>
      <p:pic>
        <p:nvPicPr>
          <p:cNvPr id="3" name="图片 2">
            <a:extLst>
              <a:ext uri="{FF2B5EF4-FFF2-40B4-BE49-F238E27FC236}">
                <a16:creationId xmlns:a16="http://schemas.microsoft.com/office/drawing/2014/main" id="{4223170E-F88B-4D30-A408-E86FEE89D0E4}"/>
              </a:ext>
            </a:extLst>
          </p:cNvPr>
          <p:cNvPicPr>
            <a:picLocks noChangeAspect="1"/>
          </p:cNvPicPr>
          <p:nvPr/>
        </p:nvPicPr>
        <p:blipFill>
          <a:blip r:embed="rId2"/>
          <a:stretch>
            <a:fillRect/>
          </a:stretch>
        </p:blipFill>
        <p:spPr>
          <a:xfrm>
            <a:off x="2096809" y="2498127"/>
            <a:ext cx="4950381" cy="1792379"/>
          </a:xfrm>
          <a:prstGeom prst="rect">
            <a:avLst/>
          </a:prstGeom>
        </p:spPr>
      </p:pic>
      <p:sp>
        <p:nvSpPr>
          <p:cNvPr id="4" name="矩形 3">
            <a:extLst>
              <a:ext uri="{FF2B5EF4-FFF2-40B4-BE49-F238E27FC236}">
                <a16:creationId xmlns:a16="http://schemas.microsoft.com/office/drawing/2014/main" id="{86DC553D-BBA6-4D7B-B4D4-1D8D9D899823}"/>
              </a:ext>
            </a:extLst>
          </p:cNvPr>
          <p:cNvSpPr/>
          <p:nvPr/>
        </p:nvSpPr>
        <p:spPr>
          <a:xfrm>
            <a:off x="665820" y="4332456"/>
            <a:ext cx="8028384" cy="646331"/>
          </a:xfrm>
          <a:prstGeom prst="rect">
            <a:avLst/>
          </a:prstGeom>
        </p:spPr>
        <p:txBody>
          <a:bodyPr wrap="square">
            <a:spAutoFit/>
          </a:bodyPr>
          <a:lstStyle/>
          <a:p>
            <a:pPr marL="285750" indent="-285750">
              <a:buFont typeface="Wingdings" panose="05000000000000000000" pitchFamily="2" charset="2"/>
              <a:buChar char="Ø"/>
            </a:pPr>
            <a:r>
              <a:rPr lang="en-US" altLang="zh-CN" dirty="0"/>
              <a:t>LSTMs</a:t>
            </a:r>
            <a:r>
              <a:rPr lang="zh-CN" altLang="en-US" dirty="0"/>
              <a:t>也有这样的链式结构，但重复模块有不同的结构。而不是有一个单一的神经网络层，如图所示有四个结构在一个非常特殊的方式进行交互。</a:t>
            </a:r>
          </a:p>
        </p:txBody>
      </p:sp>
      <p:pic>
        <p:nvPicPr>
          <p:cNvPr id="5" name="图片 4">
            <a:extLst>
              <a:ext uri="{FF2B5EF4-FFF2-40B4-BE49-F238E27FC236}">
                <a16:creationId xmlns:a16="http://schemas.microsoft.com/office/drawing/2014/main" id="{72243DF8-D979-4F19-99D6-B7E47B92FA23}"/>
              </a:ext>
            </a:extLst>
          </p:cNvPr>
          <p:cNvPicPr>
            <a:picLocks noChangeAspect="1"/>
          </p:cNvPicPr>
          <p:nvPr/>
        </p:nvPicPr>
        <p:blipFill>
          <a:blip r:embed="rId3"/>
          <a:stretch>
            <a:fillRect/>
          </a:stretch>
        </p:blipFill>
        <p:spPr>
          <a:xfrm>
            <a:off x="1798213" y="4978787"/>
            <a:ext cx="5017443" cy="1767993"/>
          </a:xfrm>
          <a:prstGeom prst="rect">
            <a:avLst/>
          </a:prstGeom>
        </p:spPr>
      </p:pic>
      <p:sp>
        <p:nvSpPr>
          <p:cNvPr id="7" name="标题 1">
            <a:extLst>
              <a:ext uri="{FF2B5EF4-FFF2-40B4-BE49-F238E27FC236}">
                <a16:creationId xmlns:a16="http://schemas.microsoft.com/office/drawing/2014/main" id="{BB539218-5269-4E31-9E33-7BB6E5F798E2}"/>
              </a:ext>
            </a:extLst>
          </p:cNvPr>
          <p:cNvSpPr>
            <a:spLocks noGrp="1" noChangeArrowheads="1"/>
          </p:cNvSpPr>
          <p:nvPr>
            <p:ph type="title"/>
          </p:nvPr>
        </p:nvSpPr>
        <p:spPr>
          <a:xfrm>
            <a:off x="192135" y="500393"/>
            <a:ext cx="8229600" cy="595313"/>
          </a:xfrm>
        </p:spPr>
        <p:txBody>
          <a:bodyPr/>
          <a:lstStyle/>
          <a:p>
            <a:r>
              <a:rPr lang="en-US" altLang="zh-CN" sz="3200" b="1" dirty="0">
                <a:effectLst>
                  <a:outerShdw blurRad="38100" dist="38100" dir="2700000" algn="tl">
                    <a:srgbClr val="000000">
                      <a:alpha val="43137"/>
                    </a:srgbClr>
                  </a:outerShdw>
                </a:effectLst>
                <a:latin typeface="+mj-ea"/>
              </a:rPr>
              <a:t>9.5.2</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LSTM</a:t>
            </a:r>
            <a:r>
              <a:rPr lang="zh-CN" altLang="en-US" sz="3200" b="1" dirty="0">
                <a:effectLst>
                  <a:outerShdw blurRad="38100" dist="38100" dir="2700000" algn="tl">
                    <a:srgbClr val="000000">
                      <a:alpha val="43137"/>
                    </a:srgbClr>
                  </a:outerShdw>
                </a:effectLst>
                <a:latin typeface="+mj-ea"/>
              </a:rPr>
              <a:t>解析</a:t>
            </a:r>
          </a:p>
        </p:txBody>
      </p:sp>
    </p:spTree>
    <p:extLst>
      <p:ext uri="{BB962C8B-B14F-4D97-AF65-F5344CB8AC3E}">
        <p14:creationId xmlns:p14="http://schemas.microsoft.com/office/powerpoint/2010/main" val="2103237367"/>
      </p:ext>
    </p:extLst>
  </p:cSld>
  <p:clrMapOvr>
    <a:masterClrMapping/>
  </p:clrMapOvr>
  <p:transition>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321E1C7-196D-45CC-8316-4173F1619399}"/>
              </a:ext>
            </a:extLst>
          </p:cNvPr>
          <p:cNvSpPr/>
          <p:nvPr/>
        </p:nvSpPr>
        <p:spPr>
          <a:xfrm>
            <a:off x="755576" y="1268760"/>
            <a:ext cx="2678938" cy="400110"/>
          </a:xfrm>
          <a:prstGeom prst="rect">
            <a:avLst/>
          </a:prstGeom>
        </p:spPr>
        <p:txBody>
          <a:bodyPr wrap="none">
            <a:spAutoFit/>
          </a:bodyPr>
          <a:lstStyle/>
          <a:p>
            <a:pPr marL="285750" indent="-285750">
              <a:buFont typeface="Wingdings" panose="05000000000000000000" pitchFamily="2" charset="2"/>
              <a:buChar char="Ø"/>
            </a:pPr>
            <a:r>
              <a:rPr lang="zh-CN" altLang="en-US" sz="2000" b="1" dirty="0">
                <a:solidFill>
                  <a:srgbClr val="00B0F0"/>
                </a:solidFill>
              </a:rPr>
              <a:t> 第一步 丢弃旧信息</a:t>
            </a:r>
          </a:p>
        </p:txBody>
      </p:sp>
      <p:sp>
        <p:nvSpPr>
          <p:cNvPr id="3" name="矩形 2">
            <a:extLst>
              <a:ext uri="{FF2B5EF4-FFF2-40B4-BE49-F238E27FC236}">
                <a16:creationId xmlns:a16="http://schemas.microsoft.com/office/drawing/2014/main" id="{4DBE4B8D-3B49-4532-BE7B-F662C6607F85}"/>
              </a:ext>
            </a:extLst>
          </p:cNvPr>
          <p:cNvSpPr/>
          <p:nvPr/>
        </p:nvSpPr>
        <p:spPr>
          <a:xfrm>
            <a:off x="755576" y="1687429"/>
            <a:ext cx="8208912" cy="646331"/>
          </a:xfrm>
          <a:prstGeom prst="rect">
            <a:avLst/>
          </a:prstGeom>
        </p:spPr>
        <p:txBody>
          <a:bodyPr wrap="square">
            <a:spAutoFit/>
          </a:bodyPr>
          <a:lstStyle/>
          <a:p>
            <a:r>
              <a:rPr lang="en-US" altLang="zh-CN" dirty="0"/>
              <a:t>LSTMs</a:t>
            </a:r>
            <a:r>
              <a:rPr lang="zh-CN" altLang="en-US" dirty="0"/>
              <a:t>的第一步是，决定哪些信息要从前一个</a:t>
            </a:r>
            <a:r>
              <a:rPr lang="en-US" altLang="zh-CN" dirty="0"/>
              <a:t>cell state(</a:t>
            </a:r>
            <a:r>
              <a:rPr lang="zh-CN" altLang="en-US" dirty="0"/>
              <a:t>元胞状态</a:t>
            </a:r>
            <a:r>
              <a:rPr lang="en-US" altLang="zh-CN" dirty="0"/>
              <a:t>)</a:t>
            </a:r>
            <a:r>
              <a:rPr lang="zh-CN" altLang="en-US" dirty="0"/>
              <a:t>扔掉的，也就是</a:t>
            </a:r>
            <a:r>
              <a:rPr lang="zh-CN" altLang="en-US" b="1" dirty="0">
                <a:solidFill>
                  <a:srgbClr val="FF0000"/>
                </a:solidFill>
              </a:rPr>
              <a:t>丢弃旧状态信息</a:t>
            </a:r>
            <a:r>
              <a:rPr lang="zh-CN" altLang="en-US" dirty="0"/>
              <a:t>。这个是由一个</a:t>
            </a:r>
            <a:r>
              <a:rPr lang="en-US" altLang="zh-CN" dirty="0"/>
              <a:t>Sigmoid</a:t>
            </a:r>
            <a:r>
              <a:rPr lang="zh-CN" altLang="en-US" dirty="0"/>
              <a:t>层决定的，叫做“忘记门层”。</a:t>
            </a:r>
          </a:p>
        </p:txBody>
      </p:sp>
      <p:pic>
        <p:nvPicPr>
          <p:cNvPr id="4" name="图片 3">
            <a:extLst>
              <a:ext uri="{FF2B5EF4-FFF2-40B4-BE49-F238E27FC236}">
                <a16:creationId xmlns:a16="http://schemas.microsoft.com/office/drawing/2014/main" id="{BDC30BE3-5349-4EAB-BEBA-D47BB897680E}"/>
              </a:ext>
            </a:extLst>
          </p:cNvPr>
          <p:cNvPicPr>
            <a:picLocks noChangeAspect="1"/>
          </p:cNvPicPr>
          <p:nvPr/>
        </p:nvPicPr>
        <p:blipFill>
          <a:blip r:embed="rId2"/>
          <a:stretch>
            <a:fillRect/>
          </a:stretch>
        </p:blipFill>
        <p:spPr>
          <a:xfrm>
            <a:off x="1290443" y="2629857"/>
            <a:ext cx="6563113" cy="1976566"/>
          </a:xfrm>
          <a:prstGeom prst="rect">
            <a:avLst/>
          </a:prstGeom>
        </p:spPr>
      </p:pic>
      <p:sp>
        <p:nvSpPr>
          <p:cNvPr id="5" name="矩形 4">
            <a:extLst>
              <a:ext uri="{FF2B5EF4-FFF2-40B4-BE49-F238E27FC236}">
                <a16:creationId xmlns:a16="http://schemas.microsoft.com/office/drawing/2014/main" id="{CC406820-32E0-4F4A-AAC1-56A61AB91FDA}"/>
              </a:ext>
            </a:extLst>
          </p:cNvPr>
          <p:cNvSpPr/>
          <p:nvPr/>
        </p:nvSpPr>
        <p:spPr>
          <a:xfrm>
            <a:off x="868132" y="5127575"/>
            <a:ext cx="7983800" cy="923330"/>
          </a:xfrm>
          <a:prstGeom prst="rect">
            <a:avLst/>
          </a:prstGeom>
        </p:spPr>
        <p:txBody>
          <a:bodyPr wrap="square">
            <a:spAutoFit/>
          </a:bodyPr>
          <a:lstStyle/>
          <a:p>
            <a:r>
              <a:rPr lang="zh-CN" altLang="en-US" dirty="0"/>
              <a:t>它对应的输入为</a:t>
            </a:r>
            <a:r>
              <a:rPr lang="en-US" altLang="zh-CN" dirty="0"/>
              <a:t>ht-1</a:t>
            </a:r>
            <a:r>
              <a:rPr lang="zh-CN" altLang="en-US" dirty="0"/>
              <a:t>和</a:t>
            </a:r>
            <a:r>
              <a:rPr lang="en-US" altLang="zh-CN" dirty="0" err="1"/>
              <a:t>xt</a:t>
            </a:r>
            <a:r>
              <a:rPr lang="zh-CN" altLang="en-US" dirty="0"/>
              <a:t>，也就是上一层的输出</a:t>
            </a:r>
            <a:r>
              <a:rPr lang="en-US" altLang="zh-CN" dirty="0"/>
              <a:t>ht-1</a:t>
            </a:r>
            <a:r>
              <a:rPr lang="zh-CN" altLang="en-US" dirty="0"/>
              <a:t>和本层的输入</a:t>
            </a:r>
            <a:r>
              <a:rPr lang="en-US" altLang="zh-CN" dirty="0" err="1"/>
              <a:t>xt</a:t>
            </a:r>
            <a:r>
              <a:rPr lang="zh-CN" altLang="en-US" dirty="0"/>
              <a:t>，如上图所示的公式，其输出是</a:t>
            </a:r>
            <a:r>
              <a:rPr lang="en-US" altLang="zh-CN" dirty="0"/>
              <a:t>ft</a:t>
            </a:r>
            <a:r>
              <a:rPr lang="zh-CN" altLang="en-US" dirty="0"/>
              <a:t>。对</a:t>
            </a:r>
            <a:r>
              <a:rPr lang="en-US" altLang="zh-CN" dirty="0"/>
              <a:t>cell state</a:t>
            </a:r>
            <a:r>
              <a:rPr lang="zh-CN" altLang="en-US" dirty="0"/>
              <a:t>中的每个数字输出</a:t>
            </a:r>
            <a:r>
              <a:rPr lang="en-US" altLang="zh-CN" dirty="0"/>
              <a:t>0</a:t>
            </a:r>
            <a:r>
              <a:rPr lang="zh-CN" altLang="en-US" dirty="0"/>
              <a:t>和</a:t>
            </a:r>
            <a:r>
              <a:rPr lang="en-US" altLang="zh-CN" dirty="0"/>
              <a:t>1</a:t>
            </a:r>
            <a:r>
              <a:rPr lang="zh-CN" altLang="en-US" dirty="0"/>
              <a:t>之间的数字，</a:t>
            </a:r>
            <a:r>
              <a:rPr lang="en-US" altLang="zh-CN" dirty="0"/>
              <a:t>1</a:t>
            </a:r>
            <a:r>
              <a:rPr lang="zh-CN" altLang="en-US" dirty="0"/>
              <a:t>代表“完全保持这个”，而</a:t>
            </a:r>
            <a:r>
              <a:rPr lang="en-US" altLang="zh-CN" dirty="0"/>
              <a:t>0</a:t>
            </a:r>
            <a:r>
              <a:rPr lang="zh-CN" altLang="en-US" dirty="0"/>
              <a:t>代表“完全摆脱这个。</a:t>
            </a:r>
          </a:p>
        </p:txBody>
      </p:sp>
      <p:sp>
        <p:nvSpPr>
          <p:cNvPr id="7" name="标题 1">
            <a:extLst>
              <a:ext uri="{FF2B5EF4-FFF2-40B4-BE49-F238E27FC236}">
                <a16:creationId xmlns:a16="http://schemas.microsoft.com/office/drawing/2014/main" id="{788F2BF8-5794-43B7-B570-4AC529437212}"/>
              </a:ext>
            </a:extLst>
          </p:cNvPr>
          <p:cNvSpPr>
            <a:spLocks noGrp="1" noChangeArrowheads="1"/>
          </p:cNvSpPr>
          <p:nvPr>
            <p:ph type="title"/>
          </p:nvPr>
        </p:nvSpPr>
        <p:spPr>
          <a:xfrm>
            <a:off x="192135" y="500393"/>
            <a:ext cx="8229600" cy="595313"/>
          </a:xfrm>
        </p:spPr>
        <p:txBody>
          <a:bodyPr/>
          <a:lstStyle/>
          <a:p>
            <a:r>
              <a:rPr lang="en-US" altLang="zh-CN" sz="3200" b="1" dirty="0">
                <a:effectLst>
                  <a:outerShdw blurRad="38100" dist="38100" dir="2700000" algn="tl">
                    <a:srgbClr val="000000">
                      <a:alpha val="43137"/>
                    </a:srgbClr>
                  </a:outerShdw>
                </a:effectLst>
                <a:latin typeface="+mj-ea"/>
              </a:rPr>
              <a:t>9.5.2</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LSTM</a:t>
            </a:r>
            <a:r>
              <a:rPr lang="zh-CN" altLang="en-US" sz="3200" b="1" dirty="0">
                <a:effectLst>
                  <a:outerShdw blurRad="38100" dist="38100" dir="2700000" algn="tl">
                    <a:srgbClr val="000000">
                      <a:alpha val="43137"/>
                    </a:srgbClr>
                  </a:outerShdw>
                </a:effectLst>
                <a:latin typeface="+mj-ea"/>
              </a:rPr>
              <a:t>解析</a:t>
            </a:r>
          </a:p>
        </p:txBody>
      </p:sp>
    </p:spTree>
    <p:extLst>
      <p:ext uri="{BB962C8B-B14F-4D97-AF65-F5344CB8AC3E}">
        <p14:creationId xmlns:p14="http://schemas.microsoft.com/office/powerpoint/2010/main" val="425720943"/>
      </p:ext>
    </p:extLst>
  </p:cSld>
  <p:clrMapOvr>
    <a:masterClrMapping/>
  </p:clrMapOvr>
  <p:transition>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D3935F7-1207-4292-9B21-76D8B1FEE9F4}"/>
              </a:ext>
            </a:extLst>
          </p:cNvPr>
          <p:cNvSpPr/>
          <p:nvPr/>
        </p:nvSpPr>
        <p:spPr>
          <a:xfrm>
            <a:off x="362145" y="1162866"/>
            <a:ext cx="3118161" cy="461665"/>
          </a:xfrm>
          <a:prstGeom prst="rect">
            <a:avLst/>
          </a:prstGeom>
        </p:spPr>
        <p:txBody>
          <a:bodyPr wrap="none">
            <a:spAutoFit/>
          </a:bodyPr>
          <a:lstStyle/>
          <a:p>
            <a:pPr marL="285750" indent="-285750">
              <a:buClr>
                <a:srgbClr val="00B0F0"/>
              </a:buClr>
              <a:buFont typeface="Wingdings" panose="05000000000000000000" pitchFamily="2" charset="2"/>
              <a:buChar char="Ø"/>
            </a:pPr>
            <a:r>
              <a:rPr lang="zh-CN" altLang="en-US" sz="2400" b="1" dirty="0">
                <a:solidFill>
                  <a:srgbClr val="0000FF"/>
                </a:solidFill>
              </a:rPr>
              <a:t> </a:t>
            </a:r>
            <a:r>
              <a:rPr lang="zh-CN" altLang="en-US" sz="2400" b="1" dirty="0">
                <a:solidFill>
                  <a:srgbClr val="00B0F0"/>
                </a:solidFill>
              </a:rPr>
              <a:t>第二步 存储新信息</a:t>
            </a:r>
          </a:p>
        </p:txBody>
      </p:sp>
      <p:sp>
        <p:nvSpPr>
          <p:cNvPr id="3" name="矩形 2">
            <a:extLst>
              <a:ext uri="{FF2B5EF4-FFF2-40B4-BE49-F238E27FC236}">
                <a16:creationId xmlns:a16="http://schemas.microsoft.com/office/drawing/2014/main" id="{2F213AC0-1FD7-410F-9967-83DA691096A4}"/>
              </a:ext>
            </a:extLst>
          </p:cNvPr>
          <p:cNvSpPr/>
          <p:nvPr/>
        </p:nvSpPr>
        <p:spPr>
          <a:xfrm>
            <a:off x="251520" y="1675796"/>
            <a:ext cx="8640960" cy="1200329"/>
          </a:xfrm>
          <a:prstGeom prst="rect">
            <a:avLst/>
          </a:prstGeom>
        </p:spPr>
        <p:txBody>
          <a:bodyPr wrap="square">
            <a:spAutoFit/>
          </a:bodyPr>
          <a:lstStyle/>
          <a:p>
            <a:r>
              <a:rPr lang="zh-CN" altLang="en-US" dirty="0"/>
              <a:t>用</a:t>
            </a:r>
            <a:r>
              <a:rPr lang="en-US" altLang="zh-CN" dirty="0"/>
              <a:t>Ct-1</a:t>
            </a:r>
            <a:r>
              <a:rPr lang="zh-CN" altLang="en-US" dirty="0"/>
              <a:t>表示上一个状态的</a:t>
            </a:r>
            <a:r>
              <a:rPr lang="en-US" altLang="zh-CN" dirty="0"/>
              <a:t>cell state</a:t>
            </a:r>
            <a:r>
              <a:rPr lang="zh-CN" altLang="en-US" dirty="0"/>
              <a:t>，当前将被更新为新状态</a:t>
            </a:r>
            <a:r>
              <a:rPr lang="en-US" altLang="zh-CN" dirty="0"/>
              <a:t>Ct</a:t>
            </a:r>
            <a:r>
              <a:rPr lang="zh-CN" altLang="en-US" dirty="0"/>
              <a:t>。这一步共包含两个部分。上一层的输出</a:t>
            </a:r>
            <a:r>
              <a:rPr lang="en-US" altLang="zh-CN" dirty="0"/>
              <a:t>ht-1</a:t>
            </a:r>
            <a:r>
              <a:rPr lang="zh-CN" altLang="en-US" dirty="0"/>
              <a:t>和本层的输入</a:t>
            </a:r>
            <a:r>
              <a:rPr lang="en-US" altLang="zh-CN" dirty="0" err="1"/>
              <a:t>xt</a:t>
            </a:r>
            <a:r>
              <a:rPr lang="zh-CN" altLang="en-US" dirty="0"/>
              <a:t>继续流动，流动到</a:t>
            </a:r>
            <a:r>
              <a:rPr lang="en-US" altLang="zh-CN" dirty="0"/>
              <a:t>Sigmoid</a:t>
            </a:r>
            <a:r>
              <a:rPr lang="zh-CN" altLang="en-US" dirty="0"/>
              <a:t>层，称为“输入门层”，该层</a:t>
            </a:r>
            <a:r>
              <a:rPr lang="zh-CN" altLang="en-US" b="1" dirty="0">
                <a:solidFill>
                  <a:srgbClr val="FF0000"/>
                </a:solidFill>
              </a:rPr>
              <a:t>决定将要更新的值</a:t>
            </a:r>
            <a:r>
              <a:rPr lang="zh-CN" altLang="en-US" dirty="0"/>
              <a:t>。然后一个</a:t>
            </a:r>
            <a:r>
              <a:rPr lang="en-US" altLang="zh-CN" dirty="0"/>
              <a:t>tanh</a:t>
            </a:r>
            <a:r>
              <a:rPr lang="zh-CN" altLang="en-US" dirty="0"/>
              <a:t>层创建一个新的状态候选值向量</a:t>
            </a:r>
            <a:r>
              <a:rPr lang="en-US" altLang="zh-CN" dirty="0"/>
              <a:t>C-t</a:t>
            </a:r>
            <a:r>
              <a:rPr lang="zh-CN" altLang="en-US" dirty="0"/>
              <a:t>，它会被加入到</a:t>
            </a:r>
            <a:r>
              <a:rPr lang="en-US" altLang="zh-CN" dirty="0"/>
              <a:t>cell state</a:t>
            </a:r>
            <a:r>
              <a:rPr lang="zh-CN" altLang="en-US" dirty="0"/>
              <a:t>中。如下图所示：</a:t>
            </a:r>
          </a:p>
        </p:txBody>
      </p:sp>
      <p:pic>
        <p:nvPicPr>
          <p:cNvPr id="4" name="图片 3">
            <a:extLst>
              <a:ext uri="{FF2B5EF4-FFF2-40B4-BE49-F238E27FC236}">
                <a16:creationId xmlns:a16="http://schemas.microsoft.com/office/drawing/2014/main" id="{B25535EE-A750-410A-A775-3E400B890BC6}"/>
              </a:ext>
            </a:extLst>
          </p:cNvPr>
          <p:cNvPicPr>
            <a:picLocks noChangeAspect="1"/>
          </p:cNvPicPr>
          <p:nvPr/>
        </p:nvPicPr>
        <p:blipFill>
          <a:blip r:embed="rId2"/>
          <a:stretch>
            <a:fillRect/>
          </a:stretch>
        </p:blipFill>
        <p:spPr>
          <a:xfrm>
            <a:off x="1878767" y="2622053"/>
            <a:ext cx="5290749" cy="1780419"/>
          </a:xfrm>
          <a:prstGeom prst="rect">
            <a:avLst/>
          </a:prstGeom>
        </p:spPr>
      </p:pic>
      <p:sp>
        <p:nvSpPr>
          <p:cNvPr id="5" name="矩形 4">
            <a:extLst>
              <a:ext uri="{FF2B5EF4-FFF2-40B4-BE49-F238E27FC236}">
                <a16:creationId xmlns:a16="http://schemas.microsoft.com/office/drawing/2014/main" id="{F7A38CEE-3575-4F54-8FBB-2700A6768090}"/>
              </a:ext>
            </a:extLst>
          </p:cNvPr>
          <p:cNvSpPr/>
          <p:nvPr/>
        </p:nvSpPr>
        <p:spPr>
          <a:xfrm>
            <a:off x="395536" y="4402472"/>
            <a:ext cx="8640960" cy="923330"/>
          </a:xfrm>
          <a:prstGeom prst="rect">
            <a:avLst/>
          </a:prstGeom>
        </p:spPr>
        <p:txBody>
          <a:bodyPr wrap="square">
            <a:spAutoFit/>
          </a:bodyPr>
          <a:lstStyle/>
          <a:p>
            <a:r>
              <a:rPr lang="zh-CN" altLang="en-US" dirty="0"/>
              <a:t>同时将</a:t>
            </a:r>
            <a:r>
              <a:rPr lang="en-US" altLang="zh-CN" dirty="0"/>
              <a:t>Ct-1</a:t>
            </a:r>
            <a:r>
              <a:rPr lang="zh-CN" altLang="en-US" dirty="0"/>
              <a:t>更新为</a:t>
            </a:r>
            <a:r>
              <a:rPr lang="en-US" altLang="zh-CN" dirty="0"/>
              <a:t>Ct</a:t>
            </a:r>
            <a:r>
              <a:rPr lang="zh-CN" altLang="en-US" dirty="0"/>
              <a:t>。把旧状态 </a:t>
            </a:r>
            <a:r>
              <a:rPr lang="en-US" altLang="zh-CN" dirty="0"/>
              <a:t>Ct</a:t>
            </a:r>
            <a:r>
              <a:rPr lang="zh-CN" altLang="en-US" dirty="0"/>
              <a:t>与</a:t>
            </a:r>
            <a:r>
              <a:rPr lang="en-US" altLang="zh-CN" dirty="0"/>
              <a:t>ft</a:t>
            </a:r>
            <a:r>
              <a:rPr lang="zh-CN" altLang="en-US" dirty="0"/>
              <a:t>相乘，丢弃掉确定需要丢弃的信息</a:t>
            </a:r>
            <a:r>
              <a:rPr lang="en-US" altLang="zh-CN" dirty="0"/>
              <a:t>(ft</a:t>
            </a:r>
            <a:r>
              <a:rPr lang="zh-CN" altLang="en-US" dirty="0"/>
              <a:t>来自“忘记门”</a:t>
            </a:r>
            <a:r>
              <a:rPr lang="en-US" altLang="zh-CN" dirty="0"/>
              <a:t>)</a:t>
            </a:r>
            <a:r>
              <a:rPr lang="zh-CN" altLang="en-US" dirty="0"/>
              <a:t>。接着加上</a:t>
            </a:r>
            <a:r>
              <a:rPr lang="en-US" altLang="zh-CN" dirty="0" err="1"/>
              <a:t>it∗C~t</a:t>
            </a:r>
            <a:r>
              <a:rPr lang="zh-CN" altLang="en-US" dirty="0"/>
              <a:t>，这就是</a:t>
            </a:r>
            <a:r>
              <a:rPr lang="zh-CN" altLang="en-US" b="1" dirty="0">
                <a:solidFill>
                  <a:srgbClr val="FF0000"/>
                </a:solidFill>
              </a:rPr>
              <a:t>新的状态候选值</a:t>
            </a:r>
            <a:r>
              <a:rPr lang="zh-CN" altLang="en-US" dirty="0"/>
              <a:t>，根据确定的每一个</a:t>
            </a:r>
            <a:r>
              <a:rPr lang="en-US" altLang="zh-CN" dirty="0"/>
              <a:t>state</a:t>
            </a:r>
            <a:r>
              <a:rPr lang="zh-CN" altLang="en-US" dirty="0"/>
              <a:t>值更新程度的大小而变化。</a:t>
            </a:r>
          </a:p>
        </p:txBody>
      </p:sp>
      <p:pic>
        <p:nvPicPr>
          <p:cNvPr id="6" name="图片 5">
            <a:extLst>
              <a:ext uri="{FF2B5EF4-FFF2-40B4-BE49-F238E27FC236}">
                <a16:creationId xmlns:a16="http://schemas.microsoft.com/office/drawing/2014/main" id="{9F80C825-5299-4B3D-A07C-6D70A9AD0794}"/>
              </a:ext>
            </a:extLst>
          </p:cNvPr>
          <p:cNvPicPr>
            <a:picLocks noChangeAspect="1"/>
          </p:cNvPicPr>
          <p:nvPr/>
        </p:nvPicPr>
        <p:blipFill>
          <a:blip r:embed="rId3"/>
          <a:stretch>
            <a:fillRect/>
          </a:stretch>
        </p:blipFill>
        <p:spPr>
          <a:xfrm>
            <a:off x="1907367" y="4864137"/>
            <a:ext cx="6148907" cy="1994786"/>
          </a:xfrm>
          <a:prstGeom prst="rect">
            <a:avLst/>
          </a:prstGeom>
        </p:spPr>
      </p:pic>
      <p:sp>
        <p:nvSpPr>
          <p:cNvPr id="9" name="标题 1">
            <a:extLst>
              <a:ext uri="{FF2B5EF4-FFF2-40B4-BE49-F238E27FC236}">
                <a16:creationId xmlns:a16="http://schemas.microsoft.com/office/drawing/2014/main" id="{81CFA493-A8B8-468F-AC21-4B6427FE51C0}"/>
              </a:ext>
            </a:extLst>
          </p:cNvPr>
          <p:cNvSpPr>
            <a:spLocks noGrp="1" noChangeArrowheads="1"/>
          </p:cNvSpPr>
          <p:nvPr>
            <p:ph type="title"/>
          </p:nvPr>
        </p:nvSpPr>
        <p:spPr>
          <a:xfrm>
            <a:off x="192135" y="500393"/>
            <a:ext cx="8229600" cy="595313"/>
          </a:xfrm>
        </p:spPr>
        <p:txBody>
          <a:bodyPr/>
          <a:lstStyle/>
          <a:p>
            <a:r>
              <a:rPr lang="en-US" altLang="zh-CN" sz="3200" b="1" dirty="0">
                <a:effectLst>
                  <a:outerShdw blurRad="38100" dist="38100" dir="2700000" algn="tl">
                    <a:srgbClr val="000000">
                      <a:alpha val="43137"/>
                    </a:srgbClr>
                  </a:outerShdw>
                </a:effectLst>
                <a:latin typeface="+mj-ea"/>
              </a:rPr>
              <a:t>9.5.2</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LSTM</a:t>
            </a:r>
            <a:r>
              <a:rPr lang="zh-CN" altLang="en-US" sz="3200" b="1" dirty="0">
                <a:effectLst>
                  <a:outerShdw blurRad="38100" dist="38100" dir="2700000" algn="tl">
                    <a:srgbClr val="000000">
                      <a:alpha val="43137"/>
                    </a:srgbClr>
                  </a:outerShdw>
                </a:effectLst>
                <a:latin typeface="+mj-ea"/>
              </a:rPr>
              <a:t>解析</a:t>
            </a:r>
          </a:p>
        </p:txBody>
      </p:sp>
    </p:spTree>
    <p:extLst>
      <p:ext uri="{BB962C8B-B14F-4D97-AF65-F5344CB8AC3E}">
        <p14:creationId xmlns:p14="http://schemas.microsoft.com/office/powerpoint/2010/main" val="2851306693"/>
      </p:ext>
    </p:extLst>
  </p:cSld>
  <p:clrMapOvr>
    <a:masterClrMapping/>
  </p:clrMapOvr>
  <p:transition>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02A8A6D-E700-4AB0-902E-5E5F6BC87A90}"/>
              </a:ext>
            </a:extLst>
          </p:cNvPr>
          <p:cNvSpPr/>
          <p:nvPr/>
        </p:nvSpPr>
        <p:spPr>
          <a:xfrm>
            <a:off x="192135" y="1454200"/>
            <a:ext cx="2105063" cy="461665"/>
          </a:xfrm>
          <a:prstGeom prst="rect">
            <a:avLst/>
          </a:prstGeom>
        </p:spPr>
        <p:txBody>
          <a:bodyPr wrap="none">
            <a:spAutoFit/>
          </a:bodyPr>
          <a:lstStyle/>
          <a:p>
            <a:pPr marL="285750" indent="-285750">
              <a:buFont typeface="Wingdings" panose="05000000000000000000" pitchFamily="2" charset="2"/>
              <a:buChar char="Ø"/>
            </a:pPr>
            <a:r>
              <a:rPr lang="zh-CN" altLang="en-US" sz="2400" b="1" dirty="0">
                <a:solidFill>
                  <a:srgbClr val="00B0F0"/>
                </a:solidFill>
              </a:rPr>
              <a:t>第三步 输出</a:t>
            </a:r>
          </a:p>
        </p:txBody>
      </p:sp>
      <p:sp>
        <p:nvSpPr>
          <p:cNvPr id="3" name="矩形 2">
            <a:extLst>
              <a:ext uri="{FF2B5EF4-FFF2-40B4-BE49-F238E27FC236}">
                <a16:creationId xmlns:a16="http://schemas.microsoft.com/office/drawing/2014/main" id="{BA0C9D64-233E-484E-B8BA-8ECCC8D26D67}"/>
              </a:ext>
            </a:extLst>
          </p:cNvPr>
          <p:cNvSpPr/>
          <p:nvPr/>
        </p:nvSpPr>
        <p:spPr>
          <a:xfrm>
            <a:off x="575556" y="2206076"/>
            <a:ext cx="8229600" cy="1477328"/>
          </a:xfrm>
          <a:prstGeom prst="rect">
            <a:avLst/>
          </a:prstGeom>
        </p:spPr>
        <p:txBody>
          <a:bodyPr wrap="square">
            <a:spAutoFit/>
          </a:bodyPr>
          <a:lstStyle/>
          <a:p>
            <a:r>
              <a:rPr lang="zh-CN" altLang="en-US" dirty="0"/>
              <a:t>最后一步，</a:t>
            </a:r>
            <a:r>
              <a:rPr lang="zh-CN" altLang="en-US" b="1" dirty="0">
                <a:solidFill>
                  <a:srgbClr val="FF0000"/>
                </a:solidFill>
              </a:rPr>
              <a:t>需要确定输出值</a:t>
            </a:r>
            <a:r>
              <a:rPr lang="en-US" altLang="zh-CN" b="1" dirty="0" err="1">
                <a:solidFill>
                  <a:srgbClr val="FF0000"/>
                </a:solidFill>
              </a:rPr>
              <a:t>ht</a:t>
            </a:r>
            <a:r>
              <a:rPr lang="zh-CN" altLang="en-US" dirty="0"/>
              <a:t>。如下图所示，自第二步的新</a:t>
            </a:r>
            <a:r>
              <a:rPr lang="en-US" altLang="zh-CN" dirty="0"/>
              <a:t>cell</a:t>
            </a:r>
            <a:r>
              <a:rPr lang="zh-CN" altLang="en-US" dirty="0"/>
              <a:t>状态</a:t>
            </a:r>
            <a:r>
              <a:rPr lang="en-US" altLang="zh-CN" dirty="0"/>
              <a:t>Ct</a:t>
            </a:r>
            <a:r>
              <a:rPr lang="zh-CN" altLang="en-US" dirty="0"/>
              <a:t>通过</a:t>
            </a:r>
            <a:r>
              <a:rPr lang="en-US" altLang="zh-CN" dirty="0"/>
              <a:t>tanh </a:t>
            </a:r>
            <a:r>
              <a:rPr lang="zh-CN" altLang="en-US" dirty="0"/>
              <a:t>进行处理</a:t>
            </a:r>
            <a:r>
              <a:rPr lang="en-US" altLang="zh-CN" dirty="0"/>
              <a:t>(</a:t>
            </a:r>
            <a:r>
              <a:rPr lang="zh-CN" altLang="en-US" dirty="0"/>
              <a:t>得到一个在</a:t>
            </a:r>
            <a:r>
              <a:rPr lang="en-US" altLang="zh-CN" dirty="0"/>
              <a:t>-1</a:t>
            </a:r>
            <a:r>
              <a:rPr lang="zh-CN" altLang="en-US" dirty="0"/>
              <a:t>到</a:t>
            </a:r>
            <a:r>
              <a:rPr lang="en-US" altLang="zh-CN" dirty="0"/>
              <a:t>1</a:t>
            </a:r>
            <a:r>
              <a:rPr lang="zh-CN" altLang="en-US" dirty="0"/>
              <a:t>之间的值</a:t>
            </a:r>
            <a:r>
              <a:rPr lang="en-US" altLang="zh-CN" dirty="0"/>
              <a:t>)</a:t>
            </a:r>
            <a:r>
              <a:rPr lang="zh-CN" altLang="en-US" dirty="0"/>
              <a:t>，然后</a:t>
            </a:r>
            <a:r>
              <a:rPr lang="en-US" altLang="zh-CN" dirty="0"/>
              <a:t>Sigmoid </a:t>
            </a:r>
            <a:r>
              <a:rPr lang="zh-CN" altLang="en-US" dirty="0"/>
              <a:t>门的输出相乘，最终得到</a:t>
            </a:r>
            <a:r>
              <a:rPr lang="en-US" altLang="zh-CN" dirty="0" err="1"/>
              <a:t>ht</a:t>
            </a:r>
            <a:r>
              <a:rPr lang="zh-CN" altLang="en-US" dirty="0"/>
              <a:t>。对于</a:t>
            </a:r>
            <a:r>
              <a:rPr lang="en-US" altLang="zh-CN" dirty="0"/>
              <a:t>Sigmoid</a:t>
            </a:r>
            <a:r>
              <a:rPr lang="zh-CN" altLang="en-US" dirty="0"/>
              <a:t>门的输出，看下图的下方，运行一个</a:t>
            </a:r>
            <a:r>
              <a:rPr lang="en-US" altLang="zh-CN" dirty="0"/>
              <a:t>Sigmoid</a:t>
            </a:r>
            <a:r>
              <a:rPr lang="zh-CN" altLang="en-US" dirty="0"/>
              <a:t>层，这里的</a:t>
            </a:r>
            <a:r>
              <a:rPr lang="en-US" altLang="zh-CN" dirty="0"/>
              <a:t>Sigmoid</a:t>
            </a:r>
            <a:r>
              <a:rPr lang="zh-CN" altLang="en-US" dirty="0"/>
              <a:t>层的的输入是输入为</a:t>
            </a:r>
            <a:r>
              <a:rPr lang="en-US" altLang="zh-CN" dirty="0"/>
              <a:t>ht-1</a:t>
            </a:r>
            <a:r>
              <a:rPr lang="zh-CN" altLang="en-US" dirty="0"/>
              <a:t>和</a:t>
            </a:r>
            <a:r>
              <a:rPr lang="en-US" altLang="zh-CN" dirty="0" err="1"/>
              <a:t>xt</a:t>
            </a:r>
            <a:r>
              <a:rPr lang="zh-CN" altLang="en-US" dirty="0"/>
              <a:t>，其实就是一个后置的“忘记门”，所以通过</a:t>
            </a:r>
            <a:r>
              <a:rPr lang="en-US" altLang="zh-CN" dirty="0"/>
              <a:t>tanh</a:t>
            </a:r>
            <a:r>
              <a:rPr lang="zh-CN" altLang="en-US" dirty="0"/>
              <a:t>的</a:t>
            </a:r>
            <a:r>
              <a:rPr lang="en-US" altLang="zh-CN" dirty="0"/>
              <a:t>cell state</a:t>
            </a:r>
            <a:r>
              <a:rPr lang="zh-CN" altLang="en-US" dirty="0"/>
              <a:t>的输出相乘得到的输出即确定输出</a:t>
            </a:r>
            <a:r>
              <a:rPr lang="en-US" altLang="zh-CN" dirty="0" err="1"/>
              <a:t>ht</a:t>
            </a:r>
            <a:r>
              <a:rPr lang="zh-CN" altLang="en-US" dirty="0"/>
              <a:t>。</a:t>
            </a:r>
          </a:p>
        </p:txBody>
      </p:sp>
      <p:pic>
        <p:nvPicPr>
          <p:cNvPr id="4" name="图片 3">
            <a:extLst>
              <a:ext uri="{FF2B5EF4-FFF2-40B4-BE49-F238E27FC236}">
                <a16:creationId xmlns:a16="http://schemas.microsoft.com/office/drawing/2014/main" id="{DF4E79BF-F254-4A14-A4C1-1E70C5152DBE}"/>
              </a:ext>
            </a:extLst>
          </p:cNvPr>
          <p:cNvPicPr>
            <a:picLocks noChangeAspect="1"/>
          </p:cNvPicPr>
          <p:nvPr/>
        </p:nvPicPr>
        <p:blipFill>
          <a:blip r:embed="rId2"/>
          <a:stretch>
            <a:fillRect/>
          </a:stretch>
        </p:blipFill>
        <p:spPr>
          <a:xfrm>
            <a:off x="1376059" y="4043778"/>
            <a:ext cx="6881356" cy="2296491"/>
          </a:xfrm>
          <a:prstGeom prst="rect">
            <a:avLst/>
          </a:prstGeom>
        </p:spPr>
      </p:pic>
      <p:sp>
        <p:nvSpPr>
          <p:cNvPr id="6" name="标题 1">
            <a:extLst>
              <a:ext uri="{FF2B5EF4-FFF2-40B4-BE49-F238E27FC236}">
                <a16:creationId xmlns:a16="http://schemas.microsoft.com/office/drawing/2014/main" id="{7A43D57E-3BB4-4673-B939-C0D123C87D8E}"/>
              </a:ext>
            </a:extLst>
          </p:cNvPr>
          <p:cNvSpPr>
            <a:spLocks noGrp="1" noChangeArrowheads="1"/>
          </p:cNvSpPr>
          <p:nvPr>
            <p:ph type="title"/>
          </p:nvPr>
        </p:nvSpPr>
        <p:spPr>
          <a:xfrm>
            <a:off x="192135" y="500393"/>
            <a:ext cx="8229600" cy="595313"/>
          </a:xfrm>
        </p:spPr>
        <p:txBody>
          <a:bodyPr/>
          <a:lstStyle/>
          <a:p>
            <a:r>
              <a:rPr lang="en-US" altLang="zh-CN" sz="3200" b="1" dirty="0">
                <a:effectLst>
                  <a:outerShdw blurRad="38100" dist="38100" dir="2700000" algn="tl">
                    <a:srgbClr val="000000">
                      <a:alpha val="43137"/>
                    </a:srgbClr>
                  </a:outerShdw>
                </a:effectLst>
                <a:latin typeface="+mj-ea"/>
              </a:rPr>
              <a:t>9.5.2</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LSTM</a:t>
            </a:r>
            <a:r>
              <a:rPr lang="zh-CN" altLang="en-US" sz="3200" b="1" dirty="0">
                <a:effectLst>
                  <a:outerShdw blurRad="38100" dist="38100" dir="2700000" algn="tl">
                    <a:srgbClr val="000000">
                      <a:alpha val="43137"/>
                    </a:srgbClr>
                  </a:outerShdw>
                </a:effectLst>
                <a:latin typeface="+mj-ea"/>
              </a:rPr>
              <a:t>解析</a:t>
            </a:r>
          </a:p>
        </p:txBody>
      </p:sp>
    </p:spTree>
    <p:extLst>
      <p:ext uri="{BB962C8B-B14F-4D97-AF65-F5344CB8AC3E}">
        <p14:creationId xmlns:p14="http://schemas.microsoft.com/office/powerpoint/2010/main" val="1646041726"/>
      </p:ext>
    </p:extLst>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5C4C250-B12A-494B-99AC-5D6FFCE0266F}"/>
              </a:ext>
            </a:extLst>
          </p:cNvPr>
          <p:cNvSpPr txBox="1"/>
          <p:nvPr/>
        </p:nvSpPr>
        <p:spPr>
          <a:xfrm>
            <a:off x="611560" y="1912532"/>
            <a:ext cx="8363272" cy="1938992"/>
          </a:xfrm>
          <a:prstGeom prst="rect">
            <a:avLst/>
          </a:prstGeom>
          <a:noFill/>
        </p:spPr>
        <p:txBody>
          <a:bodyPr wrap="square" rtlCol="0">
            <a:spAutoFit/>
          </a:bodyPr>
          <a:lstStyle/>
          <a:p>
            <a:r>
              <a:rPr lang="zh-CN" altLang="en-US" sz="2000" b="1" dirty="0">
                <a:solidFill>
                  <a:srgbClr val="FF0000"/>
                </a:solidFill>
                <a:latin typeface="+mn-ea"/>
                <a:ea typeface="+mn-ea"/>
              </a:rPr>
              <a:t>学习是神经网络最重要的特征之一</a:t>
            </a:r>
            <a:r>
              <a:rPr lang="zh-CN" altLang="en-US" sz="2000" b="1" dirty="0">
                <a:latin typeface="+mn-ea"/>
                <a:ea typeface="+mn-ea"/>
              </a:rPr>
              <a:t>。</a:t>
            </a:r>
            <a:r>
              <a:rPr lang="zh-CN" altLang="zh-CN" sz="2000" b="1" dirty="0">
                <a:latin typeface="+mn-ea"/>
                <a:ea typeface="+mn-ea"/>
              </a:rPr>
              <a:t>一般来讲在平时学习、思考和识别事物时，就是可以看作为</a:t>
            </a:r>
            <a:r>
              <a:rPr lang="zh-CN" altLang="zh-CN" sz="2000" b="1" dirty="0">
                <a:solidFill>
                  <a:srgbClr val="FF0000"/>
                </a:solidFill>
                <a:latin typeface="+mn-ea"/>
                <a:ea typeface="+mn-ea"/>
              </a:rPr>
              <a:t>一个线路连接问题</a:t>
            </a:r>
            <a:r>
              <a:rPr lang="zh-CN" altLang="zh-CN" sz="2000" b="1" dirty="0">
                <a:latin typeface="+mn-ea"/>
                <a:ea typeface="+mn-ea"/>
              </a:rPr>
              <a:t>。能做的每一件事、能记住的事都是很多神经细胞连接起来以后产生的结果，</a:t>
            </a:r>
            <a:r>
              <a:rPr lang="zh-CN" altLang="en-US" sz="2000" b="1" dirty="0">
                <a:latin typeface="+mn-ea"/>
                <a:ea typeface="+mn-ea"/>
              </a:rPr>
              <a:t>这些连接是在不断与外界信息交互时大脑内部形成的，与人脑的学习相比较而言，神经网络的计算能力具有以下特点：</a:t>
            </a:r>
            <a:endParaRPr lang="en-US" altLang="zh-CN" sz="2000" b="1" dirty="0">
              <a:latin typeface="+mn-ea"/>
              <a:ea typeface="+mn-ea"/>
            </a:endParaRPr>
          </a:p>
          <a:p>
            <a:endParaRPr lang="zh-CN" altLang="en-US" sz="2000" b="1" dirty="0"/>
          </a:p>
        </p:txBody>
      </p:sp>
      <p:sp>
        <p:nvSpPr>
          <p:cNvPr id="4" name="文本框 3">
            <a:extLst>
              <a:ext uri="{FF2B5EF4-FFF2-40B4-BE49-F238E27FC236}">
                <a16:creationId xmlns:a16="http://schemas.microsoft.com/office/drawing/2014/main" id="{6676345B-1ECF-4EEE-BE45-F0A435C27BE0}"/>
              </a:ext>
            </a:extLst>
          </p:cNvPr>
          <p:cNvSpPr txBox="1"/>
          <p:nvPr/>
        </p:nvSpPr>
        <p:spPr>
          <a:xfrm>
            <a:off x="1043608" y="3851524"/>
            <a:ext cx="6480720" cy="224676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dirty="0"/>
              <a:t> </a:t>
            </a:r>
            <a:r>
              <a:rPr lang="zh-CN" altLang="zh-CN" sz="2000" b="1" dirty="0"/>
              <a:t>大规模的并行分布式结构</a:t>
            </a:r>
            <a:endParaRPr lang="en-US" altLang="zh-CN" sz="2000" b="1" dirty="0"/>
          </a:p>
          <a:p>
            <a:endParaRPr lang="en-US" altLang="zh-CN" sz="2000" b="1" dirty="0"/>
          </a:p>
          <a:p>
            <a:pPr marL="342900" indent="-342900">
              <a:buFont typeface="Wingdings" panose="05000000000000000000" pitchFamily="2" charset="2"/>
              <a:buChar char="Ø"/>
            </a:pPr>
            <a:r>
              <a:rPr lang="zh-CN" altLang="en-US" sz="2000" b="1" dirty="0"/>
              <a:t> 具有更强的记忆性学习能力</a:t>
            </a:r>
            <a:endParaRPr lang="en-US" altLang="zh-CN" sz="2000" b="1" dirty="0"/>
          </a:p>
          <a:p>
            <a:endParaRPr lang="en-US" altLang="zh-CN" sz="2000" b="1" dirty="0"/>
          </a:p>
          <a:p>
            <a:pPr marL="342900" indent="-342900">
              <a:buFont typeface="Wingdings" panose="05000000000000000000" pitchFamily="2" charset="2"/>
              <a:buChar char="Ø"/>
            </a:pPr>
            <a:r>
              <a:rPr lang="zh-CN" altLang="en-US" sz="2000" b="1" dirty="0"/>
              <a:t> 泛化能力</a:t>
            </a:r>
            <a:endParaRPr lang="en-US" altLang="zh-CN" sz="2000" b="1" dirty="0"/>
          </a:p>
          <a:p>
            <a:endParaRPr lang="en-US" altLang="zh-CN" sz="2000" b="1" dirty="0"/>
          </a:p>
          <a:p>
            <a:pPr marL="342900" indent="-342900">
              <a:buFont typeface="Wingdings" panose="05000000000000000000" pitchFamily="2" charset="2"/>
              <a:buChar char="Ø"/>
            </a:pPr>
            <a:r>
              <a:rPr lang="zh-CN" altLang="en-US" sz="2000" b="1" dirty="0"/>
              <a:t> </a:t>
            </a:r>
            <a:r>
              <a:rPr lang="en-US" altLang="zh-CN" sz="2000" b="1" dirty="0"/>
              <a:t>……</a:t>
            </a:r>
            <a:endParaRPr lang="zh-CN" altLang="en-US" sz="2000" b="1" dirty="0"/>
          </a:p>
        </p:txBody>
      </p:sp>
      <p:sp>
        <p:nvSpPr>
          <p:cNvPr id="5" name="标题 1">
            <a:extLst>
              <a:ext uri="{FF2B5EF4-FFF2-40B4-BE49-F238E27FC236}">
                <a16:creationId xmlns:a16="http://schemas.microsoft.com/office/drawing/2014/main" id="{1AEA9FE3-D01A-4613-865D-AEA5740CEEA2}"/>
              </a:ext>
            </a:extLst>
          </p:cNvPr>
          <p:cNvSpPr>
            <a:spLocks noGrp="1" noChangeArrowheads="1"/>
          </p:cNvSpPr>
          <p:nvPr>
            <p:ph type="title"/>
          </p:nvPr>
        </p:nvSpPr>
        <p:spPr>
          <a:xfrm>
            <a:off x="457200" y="529431"/>
            <a:ext cx="8229600" cy="595313"/>
          </a:xfrm>
        </p:spPr>
        <p:txBody>
          <a:bodyPr/>
          <a:lstStyle/>
          <a:p>
            <a:r>
              <a:rPr lang="en-US" altLang="zh-CN" sz="3200" b="1" dirty="0">
                <a:effectLst>
                  <a:outerShdw blurRad="38100" dist="38100" dir="2700000" algn="tl">
                    <a:srgbClr val="000000">
                      <a:alpha val="43137"/>
                    </a:srgbClr>
                  </a:outerShdw>
                </a:effectLst>
                <a:latin typeface="+mj-ea"/>
              </a:rPr>
              <a:t>9.1.2</a:t>
            </a:r>
            <a:r>
              <a:rPr lang="zh-CN" altLang="en-US" sz="3200" b="1" dirty="0">
                <a:effectLst>
                  <a:outerShdw blurRad="38100" dist="38100" dir="2700000" algn="tl">
                    <a:srgbClr val="000000">
                      <a:alpha val="43137"/>
                    </a:srgbClr>
                  </a:outerShdw>
                </a:effectLst>
                <a:latin typeface="+mj-ea"/>
              </a:rPr>
              <a:t> 神经网络学习过程</a:t>
            </a:r>
          </a:p>
        </p:txBody>
      </p:sp>
    </p:spTree>
    <p:extLst>
      <p:ext uri="{BB962C8B-B14F-4D97-AF65-F5344CB8AC3E}">
        <p14:creationId xmlns:p14="http://schemas.microsoft.com/office/powerpoint/2010/main" val="1435353993"/>
      </p:ext>
    </p:extLst>
  </p:cSld>
  <p:clrMapOvr>
    <a:masterClrMapping/>
  </p:clrMapOvr>
  <p:transition>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2B957A8-BFE6-41B1-BE4D-D88D00F60D68}"/>
              </a:ext>
            </a:extLst>
          </p:cNvPr>
          <p:cNvSpPr/>
          <p:nvPr/>
        </p:nvSpPr>
        <p:spPr>
          <a:xfrm>
            <a:off x="494688" y="1628800"/>
            <a:ext cx="8067724" cy="2339102"/>
          </a:xfrm>
          <a:prstGeom prst="rect">
            <a:avLst/>
          </a:prstGeom>
        </p:spPr>
        <p:txBody>
          <a:bodyPr wrap="square">
            <a:spAutoFit/>
          </a:bodyPr>
          <a:lstStyle/>
          <a:p>
            <a:pPr marL="285750" indent="-285750">
              <a:buFont typeface="Wingdings" panose="05000000000000000000" pitchFamily="2" charset="2"/>
              <a:buChar char="Ø"/>
            </a:pPr>
            <a:r>
              <a:rPr lang="zh-CN" altLang="en-US" sz="2000" b="1" dirty="0">
                <a:solidFill>
                  <a:srgbClr val="FF0000"/>
                </a:solidFill>
              </a:rPr>
              <a:t>语言模型与文本生成</a:t>
            </a:r>
            <a:r>
              <a:rPr lang="en-US" altLang="zh-CN" dirty="0"/>
              <a:t>(Language Modeling and Generating Text)</a:t>
            </a:r>
          </a:p>
          <a:p>
            <a:endParaRPr lang="en-US" altLang="zh-CN" dirty="0"/>
          </a:p>
          <a:p>
            <a:r>
              <a:rPr lang="zh-CN" altLang="en-US" dirty="0"/>
              <a:t>给一个单词序列，需要根据前面的单词预测每一个单词的可能性。语言模型能够给出一个语句正确的可能性，这是机器翻译的一部分，往往可能性越大，语句越正确。另一种应用便是使用生成模型预测下一个单词的概率，从而生成新的文本根据输出概率的采样。语言模型中，典型的输入是单词序列中每个单词的词向量</a:t>
            </a:r>
            <a:r>
              <a:rPr lang="en-US" altLang="zh-CN" dirty="0"/>
              <a:t>(</a:t>
            </a:r>
            <a:r>
              <a:rPr lang="zh-CN" altLang="en-US" dirty="0"/>
              <a:t>如 </a:t>
            </a:r>
            <a:r>
              <a:rPr lang="en-US" altLang="zh-CN" dirty="0"/>
              <a:t>One-hot vector)</a:t>
            </a:r>
            <a:r>
              <a:rPr lang="zh-CN" altLang="en-US" dirty="0"/>
              <a:t>，输出时预测的单词序列。当在对网络进行训练时，如果</a:t>
            </a:r>
            <a:r>
              <a:rPr lang="en-US" altLang="zh-CN" dirty="0"/>
              <a:t>0t</a:t>
            </a:r>
            <a:r>
              <a:rPr lang="zh-CN" altLang="en-US" dirty="0"/>
              <a:t>＝</a:t>
            </a:r>
            <a:r>
              <a:rPr lang="en-US" altLang="zh-CN" dirty="0"/>
              <a:t>xt+1</a:t>
            </a:r>
            <a:r>
              <a:rPr lang="zh-CN" altLang="en-US" dirty="0"/>
              <a:t>，那么第</a:t>
            </a:r>
            <a:r>
              <a:rPr lang="en-US" altLang="zh-CN" dirty="0"/>
              <a:t>t</a:t>
            </a:r>
            <a:r>
              <a:rPr lang="zh-CN" altLang="en-US" dirty="0"/>
              <a:t>步的输出便是下一步的输入。 </a:t>
            </a:r>
          </a:p>
        </p:txBody>
      </p:sp>
      <p:sp>
        <p:nvSpPr>
          <p:cNvPr id="3" name="矩形 2">
            <a:extLst>
              <a:ext uri="{FF2B5EF4-FFF2-40B4-BE49-F238E27FC236}">
                <a16:creationId xmlns:a16="http://schemas.microsoft.com/office/drawing/2014/main" id="{6CAD3438-439A-4250-B2C1-706AB1C171FA}"/>
              </a:ext>
            </a:extLst>
          </p:cNvPr>
          <p:cNvSpPr/>
          <p:nvPr/>
        </p:nvSpPr>
        <p:spPr>
          <a:xfrm>
            <a:off x="549948" y="4613647"/>
            <a:ext cx="8044104" cy="1231106"/>
          </a:xfrm>
          <a:prstGeom prst="rect">
            <a:avLst/>
          </a:prstGeom>
        </p:spPr>
        <p:txBody>
          <a:bodyPr wrap="square">
            <a:spAutoFit/>
          </a:bodyPr>
          <a:lstStyle/>
          <a:p>
            <a:pPr marL="285750" indent="-285750">
              <a:buFont typeface="Wingdings" panose="05000000000000000000" pitchFamily="2" charset="2"/>
              <a:buChar char="Ø"/>
            </a:pPr>
            <a:r>
              <a:rPr lang="zh-CN" altLang="en-US" sz="2000" b="1" dirty="0">
                <a:solidFill>
                  <a:srgbClr val="FF0000"/>
                </a:solidFill>
              </a:rPr>
              <a:t>语音识别</a:t>
            </a:r>
            <a:r>
              <a:rPr lang="en-US" altLang="zh-CN" dirty="0"/>
              <a:t>(Speech Recognition)</a:t>
            </a:r>
          </a:p>
          <a:p>
            <a:endParaRPr lang="en-US" altLang="zh-CN" dirty="0"/>
          </a:p>
          <a:p>
            <a:r>
              <a:rPr lang="zh-CN" altLang="en-US" dirty="0"/>
              <a:t>语音识别是指给一段声波的声音信号，预测该声波对应的某种指定源语言的语句以及该语句的概率值。</a:t>
            </a:r>
          </a:p>
        </p:txBody>
      </p:sp>
      <p:sp>
        <p:nvSpPr>
          <p:cNvPr id="5" name="标题 1">
            <a:extLst>
              <a:ext uri="{FF2B5EF4-FFF2-40B4-BE49-F238E27FC236}">
                <a16:creationId xmlns:a16="http://schemas.microsoft.com/office/drawing/2014/main" id="{BDA8B6BC-B648-47A0-B5D5-B18D1A776490}"/>
              </a:ext>
            </a:extLst>
          </p:cNvPr>
          <p:cNvSpPr>
            <a:spLocks noGrp="1" noChangeArrowheads="1"/>
          </p:cNvSpPr>
          <p:nvPr>
            <p:ph type="title"/>
          </p:nvPr>
        </p:nvSpPr>
        <p:spPr>
          <a:xfrm>
            <a:off x="192135" y="500393"/>
            <a:ext cx="8229600" cy="595313"/>
          </a:xfrm>
        </p:spPr>
        <p:txBody>
          <a:bodyPr/>
          <a:lstStyle/>
          <a:p>
            <a:r>
              <a:rPr lang="en-US" altLang="zh-CN" sz="3200" b="1" dirty="0">
                <a:effectLst>
                  <a:outerShdw blurRad="38100" dist="38100" dir="2700000" algn="tl">
                    <a:srgbClr val="000000">
                      <a:alpha val="43137"/>
                    </a:srgbClr>
                  </a:outerShdw>
                </a:effectLst>
                <a:latin typeface="+mj-ea"/>
              </a:rPr>
              <a:t>9.5.3</a:t>
            </a:r>
            <a:r>
              <a:rPr lang="zh-CN" altLang="en-US" sz="3200" b="1" dirty="0">
                <a:effectLst>
                  <a:outerShdw blurRad="38100" dist="38100" dir="2700000" algn="tl">
                    <a:srgbClr val="000000">
                      <a:alpha val="43137"/>
                    </a:srgbClr>
                  </a:outerShdw>
                </a:effectLst>
                <a:latin typeface="+mj-ea"/>
              </a:rPr>
              <a:t> 循环神经网络典型应用介绍</a:t>
            </a:r>
          </a:p>
        </p:txBody>
      </p:sp>
    </p:spTree>
    <p:extLst>
      <p:ext uri="{BB962C8B-B14F-4D97-AF65-F5344CB8AC3E}">
        <p14:creationId xmlns:p14="http://schemas.microsoft.com/office/powerpoint/2010/main" val="298910318"/>
      </p:ext>
    </p:extLst>
  </p:cSld>
  <p:clrMapOvr>
    <a:masterClrMapping/>
  </p:clrMapOvr>
  <p:transition>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ED6417B-192A-4508-8E8B-338F87C80390}"/>
              </a:ext>
            </a:extLst>
          </p:cNvPr>
          <p:cNvSpPr/>
          <p:nvPr/>
        </p:nvSpPr>
        <p:spPr>
          <a:xfrm>
            <a:off x="473034" y="1340768"/>
            <a:ext cx="8275429" cy="1508105"/>
          </a:xfrm>
          <a:prstGeom prst="rect">
            <a:avLst/>
          </a:prstGeom>
        </p:spPr>
        <p:txBody>
          <a:bodyPr wrap="square">
            <a:spAutoFit/>
          </a:bodyPr>
          <a:lstStyle/>
          <a:p>
            <a:pPr marL="285750" indent="-285750">
              <a:buFont typeface="Wingdings" panose="05000000000000000000" pitchFamily="2" charset="2"/>
              <a:buChar char="Ø"/>
            </a:pPr>
            <a:r>
              <a:rPr lang="zh-CN" altLang="en-US" sz="2000" b="1" dirty="0">
                <a:solidFill>
                  <a:srgbClr val="FF0000"/>
                </a:solidFill>
              </a:rPr>
              <a:t>机器翻译</a:t>
            </a:r>
            <a:r>
              <a:rPr lang="en-US" altLang="zh-CN" dirty="0"/>
              <a:t>(Machine Translation)</a:t>
            </a:r>
          </a:p>
          <a:p>
            <a:r>
              <a:rPr lang="zh-CN" altLang="en-US" dirty="0"/>
              <a:t>机器翻译是</a:t>
            </a:r>
            <a:r>
              <a:rPr lang="zh-CN" altLang="en-US" b="1" dirty="0">
                <a:solidFill>
                  <a:srgbClr val="FF0000"/>
                </a:solidFill>
              </a:rPr>
              <a:t>将一种源语言语句变成意思相同的另一种源语言语句</a:t>
            </a:r>
            <a:r>
              <a:rPr lang="zh-CN" altLang="en-US" dirty="0"/>
              <a:t>，如将英语语句变成同样意思的中文语句。与语言模型关键的区别在于，需要将源语言语句序列输入后，才进行输出，即输出第一个单词时，便需要从完整的输入序列中进行获取。机器翻译如下图所示：</a:t>
            </a:r>
          </a:p>
        </p:txBody>
      </p:sp>
      <p:pic>
        <p:nvPicPr>
          <p:cNvPr id="3" name="图片 2">
            <a:extLst>
              <a:ext uri="{FF2B5EF4-FFF2-40B4-BE49-F238E27FC236}">
                <a16:creationId xmlns:a16="http://schemas.microsoft.com/office/drawing/2014/main" id="{38F802B4-D02B-474C-82B8-396D6E1B33A3}"/>
              </a:ext>
            </a:extLst>
          </p:cNvPr>
          <p:cNvPicPr>
            <a:picLocks noChangeAspect="1"/>
          </p:cNvPicPr>
          <p:nvPr/>
        </p:nvPicPr>
        <p:blipFill>
          <a:blip r:embed="rId2"/>
          <a:stretch>
            <a:fillRect/>
          </a:stretch>
        </p:blipFill>
        <p:spPr>
          <a:xfrm>
            <a:off x="1679424" y="2770601"/>
            <a:ext cx="4805782" cy="2612933"/>
          </a:xfrm>
          <a:prstGeom prst="rect">
            <a:avLst/>
          </a:prstGeom>
        </p:spPr>
      </p:pic>
      <p:sp>
        <p:nvSpPr>
          <p:cNvPr id="4" name="矩形 3">
            <a:extLst>
              <a:ext uri="{FF2B5EF4-FFF2-40B4-BE49-F238E27FC236}">
                <a16:creationId xmlns:a16="http://schemas.microsoft.com/office/drawing/2014/main" id="{5C170815-BDC8-4623-B3D9-074BA0C9B7DF}"/>
              </a:ext>
            </a:extLst>
          </p:cNvPr>
          <p:cNvSpPr/>
          <p:nvPr/>
        </p:nvSpPr>
        <p:spPr>
          <a:xfrm>
            <a:off x="439062" y="5383534"/>
            <a:ext cx="8265876" cy="1231106"/>
          </a:xfrm>
          <a:prstGeom prst="rect">
            <a:avLst/>
          </a:prstGeom>
        </p:spPr>
        <p:txBody>
          <a:bodyPr wrap="square">
            <a:spAutoFit/>
          </a:bodyPr>
          <a:lstStyle/>
          <a:p>
            <a:pPr marL="285750" indent="-285750">
              <a:buFont typeface="Wingdings" panose="05000000000000000000" pitchFamily="2" charset="2"/>
              <a:buChar char="Ø"/>
            </a:pPr>
            <a:r>
              <a:rPr lang="zh-CN" altLang="en-US" sz="2000" b="1" dirty="0">
                <a:solidFill>
                  <a:srgbClr val="FF0000"/>
                </a:solidFill>
              </a:rPr>
              <a:t>图像描述生成 </a:t>
            </a:r>
            <a:r>
              <a:rPr lang="en-US" altLang="zh-CN" dirty="0"/>
              <a:t>(Generating Image Descriptions)</a:t>
            </a:r>
          </a:p>
          <a:p>
            <a:r>
              <a:rPr lang="zh-CN" altLang="en-US" dirty="0"/>
              <a:t>同卷积神经网络</a:t>
            </a:r>
            <a:r>
              <a:rPr lang="en-US" altLang="zh-CN" dirty="0"/>
              <a:t>(convolutional Neural Networks, CNNs)</a:t>
            </a:r>
            <a:r>
              <a:rPr lang="zh-CN" altLang="en-US" dirty="0"/>
              <a:t>类似，</a:t>
            </a:r>
            <a:r>
              <a:rPr lang="en-US" altLang="zh-CN" dirty="0"/>
              <a:t>RNNs</a:t>
            </a:r>
            <a:r>
              <a:rPr lang="zh-CN" altLang="en-US" dirty="0"/>
              <a:t>已经在对无标图像描述自动生成中得到应用。将</a:t>
            </a:r>
            <a:r>
              <a:rPr lang="en-US" altLang="zh-CN" dirty="0"/>
              <a:t>CNNs</a:t>
            </a:r>
            <a:r>
              <a:rPr lang="zh-CN" altLang="en-US" dirty="0"/>
              <a:t>与</a:t>
            </a:r>
            <a:r>
              <a:rPr lang="en-US" altLang="zh-CN" dirty="0"/>
              <a:t>RNNs</a:t>
            </a:r>
            <a:r>
              <a:rPr lang="zh-CN" altLang="en-US" dirty="0"/>
              <a:t>结合进行图像描述自动生成。该组合模型能够</a:t>
            </a:r>
            <a:r>
              <a:rPr lang="zh-CN" altLang="en-US" b="1" dirty="0">
                <a:solidFill>
                  <a:srgbClr val="FF0000"/>
                </a:solidFill>
              </a:rPr>
              <a:t>根据图像的特征生成描述</a:t>
            </a:r>
            <a:r>
              <a:rPr lang="zh-CN" altLang="en-US" dirty="0"/>
              <a:t>。</a:t>
            </a:r>
          </a:p>
        </p:txBody>
      </p:sp>
      <p:sp>
        <p:nvSpPr>
          <p:cNvPr id="6" name="标题 1">
            <a:extLst>
              <a:ext uri="{FF2B5EF4-FFF2-40B4-BE49-F238E27FC236}">
                <a16:creationId xmlns:a16="http://schemas.microsoft.com/office/drawing/2014/main" id="{18EB4CB7-5CE7-4E46-960A-F350191055A8}"/>
              </a:ext>
            </a:extLst>
          </p:cNvPr>
          <p:cNvSpPr>
            <a:spLocks noGrp="1" noChangeArrowheads="1"/>
          </p:cNvSpPr>
          <p:nvPr>
            <p:ph type="title"/>
          </p:nvPr>
        </p:nvSpPr>
        <p:spPr>
          <a:xfrm>
            <a:off x="192135" y="500393"/>
            <a:ext cx="8229600" cy="595313"/>
          </a:xfrm>
        </p:spPr>
        <p:txBody>
          <a:bodyPr/>
          <a:lstStyle/>
          <a:p>
            <a:r>
              <a:rPr lang="en-US" altLang="zh-CN" sz="3200" b="1" dirty="0">
                <a:effectLst>
                  <a:outerShdw blurRad="38100" dist="38100" dir="2700000" algn="tl">
                    <a:srgbClr val="000000">
                      <a:alpha val="43137"/>
                    </a:srgbClr>
                  </a:outerShdw>
                </a:effectLst>
                <a:latin typeface="+mj-ea"/>
              </a:rPr>
              <a:t>9.5.3</a:t>
            </a:r>
            <a:r>
              <a:rPr lang="zh-CN" altLang="en-US" sz="3200" b="1" dirty="0">
                <a:effectLst>
                  <a:outerShdw blurRad="38100" dist="38100" dir="2700000" algn="tl">
                    <a:srgbClr val="000000">
                      <a:alpha val="43137"/>
                    </a:srgbClr>
                  </a:outerShdw>
                </a:effectLst>
                <a:latin typeface="+mj-ea"/>
              </a:rPr>
              <a:t> 循环神经网络典型应用介绍</a:t>
            </a:r>
          </a:p>
        </p:txBody>
      </p:sp>
    </p:spTree>
    <p:extLst>
      <p:ext uri="{BB962C8B-B14F-4D97-AF65-F5344CB8AC3E}">
        <p14:creationId xmlns:p14="http://schemas.microsoft.com/office/powerpoint/2010/main" val="4193339285"/>
      </p:ext>
    </p:extLst>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9EDD2B6-466E-4A3F-BBB0-20261608C2DD}"/>
              </a:ext>
            </a:extLst>
          </p:cNvPr>
          <p:cNvSpPr txBox="1"/>
          <p:nvPr/>
        </p:nvSpPr>
        <p:spPr>
          <a:xfrm>
            <a:off x="251520" y="1763447"/>
            <a:ext cx="7632848" cy="677108"/>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dirty="0">
                <a:solidFill>
                  <a:srgbClr val="FF0000"/>
                </a:solidFill>
              </a:rPr>
              <a:t>神经网络的学习过程包</a:t>
            </a:r>
            <a:r>
              <a:rPr lang="zh-CN" altLang="zh-CN" sz="2000" b="1" dirty="0">
                <a:solidFill>
                  <a:srgbClr val="FF0000"/>
                </a:solidFill>
              </a:rPr>
              <a:t>括信息输入、模式加工和动作输出。 </a:t>
            </a:r>
            <a:br>
              <a:rPr lang="en-US" altLang="zh-CN" dirty="0"/>
            </a:br>
            <a:endParaRPr lang="zh-CN" altLang="en-US" dirty="0"/>
          </a:p>
        </p:txBody>
      </p:sp>
      <p:sp>
        <p:nvSpPr>
          <p:cNvPr id="5" name="文本框 4">
            <a:extLst>
              <a:ext uri="{FF2B5EF4-FFF2-40B4-BE49-F238E27FC236}">
                <a16:creationId xmlns:a16="http://schemas.microsoft.com/office/drawing/2014/main" id="{BCF6C4EC-A32C-4204-92E8-65C94576156F}"/>
              </a:ext>
            </a:extLst>
          </p:cNvPr>
          <p:cNvSpPr txBox="1"/>
          <p:nvPr/>
        </p:nvSpPr>
        <p:spPr>
          <a:xfrm>
            <a:off x="575556" y="2440555"/>
            <a:ext cx="7992888" cy="3139321"/>
          </a:xfrm>
          <a:prstGeom prst="rect">
            <a:avLst/>
          </a:prstGeom>
          <a:noFill/>
        </p:spPr>
        <p:txBody>
          <a:bodyPr wrap="square" rtlCol="0">
            <a:spAutoFit/>
          </a:bodyPr>
          <a:lstStyle/>
          <a:p>
            <a:pPr marL="342900" indent="-342900">
              <a:buFont typeface="Wingdings" panose="05000000000000000000" pitchFamily="2" charset="2"/>
              <a:buChar char="Ø"/>
            </a:pPr>
            <a:r>
              <a:rPr lang="zh-CN" altLang="zh-CN" sz="2000" b="1" dirty="0">
                <a:solidFill>
                  <a:srgbClr val="00B0F0"/>
                </a:solidFill>
              </a:rPr>
              <a:t>信息输入</a:t>
            </a:r>
            <a:r>
              <a:rPr lang="zh-CN" altLang="zh-CN" sz="2000" b="1" dirty="0"/>
              <a:t>是指外界环境中的刺激作用于人的感觉器官之后，感受器将外部刺激转化为神经冲动传向大脑，并给大脑带来信息，供大脑进行加工。</a:t>
            </a:r>
            <a:endParaRPr lang="en-US" altLang="zh-CN" sz="2000" b="1" dirty="0"/>
          </a:p>
          <a:p>
            <a:pPr marL="342900" indent="-342900">
              <a:buFont typeface="Wingdings" panose="05000000000000000000" pitchFamily="2" charset="2"/>
              <a:buChar char="Ø"/>
            </a:pPr>
            <a:r>
              <a:rPr lang="zh-CN" altLang="zh-CN" sz="2000" b="1" dirty="0">
                <a:solidFill>
                  <a:srgbClr val="00B0F0"/>
                </a:solidFill>
              </a:rPr>
              <a:t>模式加工</a:t>
            </a:r>
            <a:r>
              <a:rPr lang="zh-CN" altLang="zh-CN" sz="2000" b="1" dirty="0"/>
              <a:t>是在信息输入的基础上，得到的感觉进入大脑内部的不同处理中心，在处理中心对信息进行分析和模式识别，然后编译存储到脑内相应的记忆区。</a:t>
            </a:r>
            <a:endParaRPr lang="en-US" altLang="zh-CN" sz="2000" b="1" dirty="0"/>
          </a:p>
          <a:p>
            <a:pPr marL="342900" indent="-342900">
              <a:buFont typeface="Wingdings" panose="05000000000000000000" pitchFamily="2" charset="2"/>
              <a:buChar char="Ø"/>
            </a:pPr>
            <a:r>
              <a:rPr lang="zh-CN" altLang="zh-CN" sz="2000" b="1" dirty="0">
                <a:solidFill>
                  <a:srgbClr val="00B0F0"/>
                </a:solidFill>
              </a:rPr>
              <a:t>动作输出</a:t>
            </a:r>
            <a:r>
              <a:rPr lang="zh-CN" altLang="zh-CN" sz="2000" b="1" dirty="0"/>
              <a:t>是大脑根据上面学习到的模型，在处理新的输入信息的时候会产生一系列的信号，送给其他的神经元比如运动神经元做出相应的动作。</a:t>
            </a:r>
          </a:p>
          <a:p>
            <a:endParaRPr lang="zh-CN" altLang="en-US" dirty="0"/>
          </a:p>
        </p:txBody>
      </p:sp>
      <p:sp>
        <p:nvSpPr>
          <p:cNvPr id="7" name="标题 1">
            <a:extLst>
              <a:ext uri="{FF2B5EF4-FFF2-40B4-BE49-F238E27FC236}">
                <a16:creationId xmlns:a16="http://schemas.microsoft.com/office/drawing/2014/main" id="{3A0C87F6-2E62-49A0-BA3B-FF555DD81A9A}"/>
              </a:ext>
            </a:extLst>
          </p:cNvPr>
          <p:cNvSpPr>
            <a:spLocks noGrp="1" noChangeArrowheads="1"/>
          </p:cNvSpPr>
          <p:nvPr>
            <p:ph type="title"/>
          </p:nvPr>
        </p:nvSpPr>
        <p:spPr>
          <a:xfrm>
            <a:off x="457200" y="529431"/>
            <a:ext cx="8229600" cy="595313"/>
          </a:xfrm>
        </p:spPr>
        <p:txBody>
          <a:bodyPr/>
          <a:lstStyle/>
          <a:p>
            <a:r>
              <a:rPr lang="en-US" altLang="zh-CN" sz="3200" b="1" dirty="0">
                <a:effectLst>
                  <a:outerShdw blurRad="38100" dist="38100" dir="2700000" algn="tl">
                    <a:srgbClr val="000000">
                      <a:alpha val="43137"/>
                    </a:srgbClr>
                  </a:outerShdw>
                </a:effectLst>
                <a:latin typeface="+mj-ea"/>
              </a:rPr>
              <a:t>9.1.2</a:t>
            </a:r>
            <a:r>
              <a:rPr lang="zh-CN" altLang="en-US" sz="3200" b="1" dirty="0">
                <a:effectLst>
                  <a:outerShdw blurRad="38100" dist="38100" dir="2700000" algn="tl">
                    <a:srgbClr val="000000">
                      <a:alpha val="43137"/>
                    </a:srgbClr>
                  </a:outerShdw>
                </a:effectLst>
                <a:latin typeface="+mj-ea"/>
              </a:rPr>
              <a:t> 神经网络学习过程</a:t>
            </a:r>
          </a:p>
        </p:txBody>
      </p:sp>
    </p:spTree>
    <p:extLst>
      <p:ext uri="{BB962C8B-B14F-4D97-AF65-F5344CB8AC3E}">
        <p14:creationId xmlns:p14="http://schemas.microsoft.com/office/powerpoint/2010/main" val="3506265130"/>
      </p:ext>
    </p:extLst>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9EDD2B6-466E-4A3F-BBB0-20261608C2DD}"/>
              </a:ext>
            </a:extLst>
          </p:cNvPr>
          <p:cNvSpPr txBox="1"/>
          <p:nvPr/>
        </p:nvSpPr>
        <p:spPr>
          <a:xfrm>
            <a:off x="465330" y="1463297"/>
            <a:ext cx="7632848" cy="677108"/>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dirty="0">
                <a:solidFill>
                  <a:srgbClr val="FF0000"/>
                </a:solidFill>
              </a:rPr>
              <a:t>神经网络的学习过程包</a:t>
            </a:r>
            <a:r>
              <a:rPr lang="zh-CN" altLang="zh-CN" sz="2000" b="1" dirty="0">
                <a:solidFill>
                  <a:srgbClr val="FF0000"/>
                </a:solidFill>
              </a:rPr>
              <a:t>括信息输入、模式加工和动作输出。 </a:t>
            </a:r>
            <a:br>
              <a:rPr lang="en-US" altLang="zh-CN" dirty="0"/>
            </a:br>
            <a:endParaRPr lang="zh-CN" altLang="en-US" dirty="0"/>
          </a:p>
        </p:txBody>
      </p:sp>
      <p:pic>
        <p:nvPicPr>
          <p:cNvPr id="6" name="图片 5">
            <a:extLst>
              <a:ext uri="{FF2B5EF4-FFF2-40B4-BE49-F238E27FC236}">
                <a16:creationId xmlns:a16="http://schemas.microsoft.com/office/drawing/2014/main" id="{6EA2433C-4007-4B55-8E44-2A8D5512E2E9}"/>
              </a:ext>
            </a:extLst>
          </p:cNvPr>
          <p:cNvPicPr>
            <a:picLocks noChangeAspect="1"/>
          </p:cNvPicPr>
          <p:nvPr/>
        </p:nvPicPr>
        <p:blipFill>
          <a:blip r:embed="rId2"/>
          <a:stretch>
            <a:fillRect/>
          </a:stretch>
        </p:blipFill>
        <p:spPr>
          <a:xfrm>
            <a:off x="2699792" y="4725144"/>
            <a:ext cx="2016224" cy="2016224"/>
          </a:xfrm>
          <a:prstGeom prst="rect">
            <a:avLst/>
          </a:prstGeom>
        </p:spPr>
      </p:pic>
      <p:sp>
        <p:nvSpPr>
          <p:cNvPr id="8" name="文本框 7">
            <a:extLst>
              <a:ext uri="{FF2B5EF4-FFF2-40B4-BE49-F238E27FC236}">
                <a16:creationId xmlns:a16="http://schemas.microsoft.com/office/drawing/2014/main" id="{80657753-32BA-4F11-A6AC-CA80B74498F1}"/>
              </a:ext>
            </a:extLst>
          </p:cNvPr>
          <p:cNvSpPr txBox="1"/>
          <p:nvPr/>
        </p:nvSpPr>
        <p:spPr>
          <a:xfrm>
            <a:off x="683568" y="1986225"/>
            <a:ext cx="7848872" cy="2554545"/>
          </a:xfrm>
          <a:prstGeom prst="rect">
            <a:avLst/>
          </a:prstGeom>
          <a:noFill/>
        </p:spPr>
        <p:txBody>
          <a:bodyPr wrap="square" rtlCol="0">
            <a:spAutoFit/>
          </a:bodyPr>
          <a:lstStyle/>
          <a:p>
            <a:r>
              <a:rPr lang="zh-CN" altLang="zh-CN" sz="2000" b="1" dirty="0">
                <a:latin typeface="+mn-ea"/>
                <a:ea typeface="+mn-ea"/>
              </a:rPr>
              <a:t>例如</a:t>
            </a:r>
            <a:r>
              <a:rPr lang="zh-CN" altLang="en-US" sz="2000" b="1" dirty="0">
                <a:latin typeface="+mn-ea"/>
                <a:ea typeface="+mn-ea"/>
              </a:rPr>
              <a:t>人看到</a:t>
            </a:r>
            <a:r>
              <a:rPr lang="zh-CN" altLang="zh-CN" sz="2000" b="1" dirty="0">
                <a:latin typeface="+mn-ea"/>
                <a:ea typeface="+mn-ea"/>
              </a:rPr>
              <a:t>狗，大脑视觉皮层至少有</a:t>
            </a:r>
            <a:r>
              <a:rPr lang="en-US" altLang="zh-CN" sz="2000" b="1" dirty="0">
                <a:latin typeface="+mn-ea"/>
                <a:ea typeface="+mn-ea"/>
              </a:rPr>
              <a:t>30</a:t>
            </a:r>
            <a:r>
              <a:rPr lang="zh-CN" altLang="zh-CN" sz="2000" b="1" dirty="0">
                <a:latin typeface="+mn-ea"/>
                <a:ea typeface="+mn-ea"/>
              </a:rPr>
              <a:t>个不同区域会参与，每一区域负责处理一方面，比如皮毛、面部和动作等</a:t>
            </a:r>
            <a:r>
              <a:rPr lang="en-US" altLang="zh-CN" sz="2000" b="1" dirty="0">
                <a:latin typeface="+mn-ea"/>
                <a:ea typeface="+mn-ea"/>
              </a:rPr>
              <a:t>(</a:t>
            </a:r>
            <a:r>
              <a:rPr lang="zh-CN" altLang="zh-CN" sz="2000" b="1" dirty="0">
                <a:latin typeface="+mn-ea"/>
                <a:ea typeface="+mn-ea"/>
              </a:rPr>
              <a:t>这里可以</a:t>
            </a:r>
            <a:r>
              <a:rPr lang="zh-CN" altLang="zh-CN" sz="2000" b="1" dirty="0">
                <a:solidFill>
                  <a:srgbClr val="FF0000"/>
                </a:solidFill>
                <a:latin typeface="+mn-ea"/>
                <a:ea typeface="+mn-ea"/>
              </a:rPr>
              <a:t>类比卷积神经网络中的不同的卷积核提取不同的</a:t>
            </a:r>
            <a:r>
              <a:rPr lang="zh-CN" altLang="en-US" sz="2000" b="1" dirty="0">
                <a:solidFill>
                  <a:srgbClr val="FF0000"/>
                </a:solidFill>
                <a:latin typeface="+mn-ea"/>
                <a:ea typeface="+mn-ea"/>
              </a:rPr>
              <a:t>特征</a:t>
            </a:r>
            <a:r>
              <a:rPr lang="en-US" altLang="zh-CN" sz="2000" b="1" dirty="0">
                <a:latin typeface="+mn-ea"/>
                <a:ea typeface="+mn-ea"/>
              </a:rPr>
              <a:t>)</a:t>
            </a:r>
            <a:r>
              <a:rPr lang="zh-CN" altLang="zh-CN" sz="2000" b="1" dirty="0">
                <a:latin typeface="+mn-ea"/>
                <a:ea typeface="+mn-ea"/>
              </a:rPr>
              <a:t>。综合</a:t>
            </a:r>
            <a:r>
              <a:rPr lang="zh-CN" altLang="en-US" sz="2000" b="1" dirty="0">
                <a:latin typeface="+mn-ea"/>
                <a:ea typeface="+mn-ea"/>
              </a:rPr>
              <a:t>后</a:t>
            </a:r>
            <a:r>
              <a:rPr lang="zh-CN" altLang="zh-CN" sz="2000" b="1" dirty="0">
                <a:latin typeface="+mn-ea"/>
                <a:ea typeface="+mn-ea"/>
              </a:rPr>
              <a:t>形成完整图像存储到大脑。</a:t>
            </a:r>
            <a:r>
              <a:rPr lang="zh-CN" altLang="en-US" sz="2000" b="1" dirty="0">
                <a:latin typeface="+mn-ea"/>
                <a:ea typeface="+mn-ea"/>
              </a:rPr>
              <a:t>再</a:t>
            </a:r>
            <a:r>
              <a:rPr lang="zh-CN" altLang="zh-CN" sz="2000" b="1" dirty="0">
                <a:latin typeface="+mn-ea"/>
                <a:ea typeface="+mn-ea"/>
              </a:rPr>
              <a:t>看到狗时神经网络会被加强，区域间连接</a:t>
            </a:r>
            <a:r>
              <a:rPr lang="zh-CN" altLang="en-US" sz="2000" b="1" dirty="0">
                <a:latin typeface="+mn-ea"/>
                <a:ea typeface="+mn-ea"/>
              </a:rPr>
              <a:t>会更</a:t>
            </a:r>
            <a:r>
              <a:rPr lang="zh-CN" altLang="zh-CN" sz="2000" b="1" dirty="0">
                <a:latin typeface="+mn-ea"/>
                <a:ea typeface="+mn-ea"/>
              </a:rPr>
              <a:t>稳定，</a:t>
            </a:r>
            <a:r>
              <a:rPr lang="zh-CN" altLang="en-US" sz="2000" b="1" dirty="0">
                <a:latin typeface="+mn-ea"/>
                <a:ea typeface="+mn-ea"/>
              </a:rPr>
              <a:t>同时</a:t>
            </a:r>
            <a:r>
              <a:rPr lang="zh-CN" altLang="zh-CN" sz="2000" b="1" dirty="0">
                <a:latin typeface="+mn-ea"/>
                <a:ea typeface="+mn-ea"/>
              </a:rPr>
              <a:t>可能会</a:t>
            </a:r>
            <a:r>
              <a:rPr lang="zh-CN" altLang="en-US" sz="2000" b="1" dirty="0">
                <a:latin typeface="+mn-ea"/>
                <a:ea typeface="+mn-ea"/>
              </a:rPr>
              <a:t>有</a:t>
            </a:r>
            <a:r>
              <a:rPr lang="zh-CN" altLang="zh-CN" sz="2000" b="1" dirty="0">
                <a:latin typeface="+mn-ea"/>
                <a:ea typeface="+mn-ea"/>
              </a:rPr>
              <a:t>很多种狗，</a:t>
            </a:r>
            <a:r>
              <a:rPr lang="zh-CN" altLang="en-US" sz="2000" b="1" dirty="0">
                <a:latin typeface="+mn-ea"/>
                <a:ea typeface="+mn-ea"/>
              </a:rPr>
              <a:t>即</a:t>
            </a:r>
            <a:r>
              <a:rPr lang="zh-CN" altLang="zh-CN" sz="2000" b="1" dirty="0">
                <a:latin typeface="+mn-ea"/>
                <a:ea typeface="+mn-ea"/>
              </a:rPr>
              <a:t>接受新种类的信息</a:t>
            </a:r>
            <a:r>
              <a:rPr lang="zh-CN" altLang="en-US" sz="2000" b="1" dirty="0">
                <a:latin typeface="+mn-ea"/>
                <a:ea typeface="+mn-ea"/>
              </a:rPr>
              <a:t>时</a:t>
            </a:r>
            <a:r>
              <a:rPr lang="zh-CN" altLang="zh-CN" sz="2000" b="1" dirty="0">
                <a:latin typeface="+mn-ea"/>
                <a:ea typeface="+mn-ea"/>
              </a:rPr>
              <a:t>会重复</a:t>
            </a:r>
            <a:r>
              <a:rPr lang="zh-CN" altLang="en-US" sz="2000" b="1" dirty="0">
                <a:latin typeface="+mn-ea"/>
                <a:ea typeface="+mn-ea"/>
              </a:rPr>
              <a:t>模型训练</a:t>
            </a:r>
            <a:r>
              <a:rPr lang="en-US" altLang="zh-CN" sz="2000" b="1" dirty="0">
                <a:latin typeface="+mn-ea"/>
                <a:ea typeface="+mn-ea"/>
              </a:rPr>
              <a:t>(</a:t>
            </a:r>
            <a:r>
              <a:rPr lang="zh-CN" altLang="zh-CN" sz="2000" b="1" dirty="0">
                <a:latin typeface="+mn-ea"/>
                <a:ea typeface="+mn-ea"/>
              </a:rPr>
              <a:t>这里类似选用一类物体的很多图片，它们的颜色、体型等不同去训练一个神经网络，使得网络识别效果更好</a:t>
            </a:r>
            <a:r>
              <a:rPr lang="en-US" altLang="zh-CN" sz="2000" b="1" dirty="0">
                <a:latin typeface="+mn-ea"/>
                <a:ea typeface="+mn-ea"/>
              </a:rPr>
              <a:t>)</a:t>
            </a:r>
            <a:r>
              <a:rPr lang="zh-CN" altLang="zh-CN" sz="2000" b="1" dirty="0">
                <a:latin typeface="+mn-ea"/>
                <a:ea typeface="+mn-ea"/>
              </a:rPr>
              <a:t>。</a:t>
            </a:r>
            <a:endParaRPr lang="en-US" altLang="zh-CN" sz="2000" b="1" dirty="0">
              <a:latin typeface="+mn-ea"/>
              <a:ea typeface="+mn-ea"/>
            </a:endParaRPr>
          </a:p>
          <a:p>
            <a:r>
              <a:rPr lang="zh-CN" altLang="en-US" sz="2000" b="1" dirty="0">
                <a:latin typeface="+mn-ea"/>
                <a:ea typeface="+mn-ea"/>
              </a:rPr>
              <a:t>这个过程使得大脑再</a:t>
            </a:r>
            <a:r>
              <a:rPr lang="zh-CN" altLang="zh-CN" sz="2000" b="1" dirty="0">
                <a:latin typeface="+mn-ea"/>
                <a:ea typeface="+mn-ea"/>
              </a:rPr>
              <a:t>见到狗的时候能够很快速准确的判断是狗。</a:t>
            </a:r>
            <a:endParaRPr lang="zh-CN" altLang="en-US" sz="2000" b="1" dirty="0">
              <a:latin typeface="+mn-ea"/>
              <a:ea typeface="+mn-ea"/>
            </a:endParaRPr>
          </a:p>
        </p:txBody>
      </p:sp>
      <p:sp>
        <p:nvSpPr>
          <p:cNvPr id="7" name="标题 1">
            <a:extLst>
              <a:ext uri="{FF2B5EF4-FFF2-40B4-BE49-F238E27FC236}">
                <a16:creationId xmlns:a16="http://schemas.microsoft.com/office/drawing/2014/main" id="{3A0C87F6-2E62-49A0-BA3B-FF555DD81A9A}"/>
              </a:ext>
            </a:extLst>
          </p:cNvPr>
          <p:cNvSpPr>
            <a:spLocks noGrp="1" noChangeArrowheads="1"/>
          </p:cNvSpPr>
          <p:nvPr>
            <p:ph type="title"/>
          </p:nvPr>
        </p:nvSpPr>
        <p:spPr>
          <a:xfrm>
            <a:off x="457200" y="529431"/>
            <a:ext cx="8229600" cy="595313"/>
          </a:xfrm>
        </p:spPr>
        <p:txBody>
          <a:bodyPr/>
          <a:lstStyle/>
          <a:p>
            <a:r>
              <a:rPr lang="en-US" altLang="zh-CN" sz="3200" b="1" dirty="0">
                <a:effectLst>
                  <a:outerShdw blurRad="38100" dist="38100" dir="2700000" algn="tl">
                    <a:srgbClr val="000000">
                      <a:alpha val="43137"/>
                    </a:srgbClr>
                  </a:outerShdw>
                </a:effectLst>
                <a:latin typeface="+mj-ea"/>
              </a:rPr>
              <a:t>9.1.2</a:t>
            </a:r>
            <a:r>
              <a:rPr lang="zh-CN" altLang="en-US" sz="3200" b="1" dirty="0">
                <a:effectLst>
                  <a:outerShdw blurRad="38100" dist="38100" dir="2700000" algn="tl">
                    <a:srgbClr val="000000">
                      <a:alpha val="43137"/>
                    </a:srgbClr>
                  </a:outerShdw>
                </a:effectLst>
                <a:latin typeface="+mj-ea"/>
              </a:rPr>
              <a:t> 神经网络学习过程</a:t>
            </a:r>
          </a:p>
        </p:txBody>
      </p:sp>
    </p:spTree>
    <p:extLst>
      <p:ext uri="{BB962C8B-B14F-4D97-AF65-F5344CB8AC3E}">
        <p14:creationId xmlns:p14="http://schemas.microsoft.com/office/powerpoint/2010/main" val="1002978325"/>
      </p:ext>
    </p:extLst>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noChangeArrowheads="1"/>
          </p:cNvSpPr>
          <p:nvPr>
            <p:ph type="title"/>
          </p:nvPr>
        </p:nvSpPr>
        <p:spPr/>
        <p:txBody>
          <a:bodyPr/>
          <a:lstStyle/>
          <a:p>
            <a:r>
              <a:rPr lang="zh-CN" altLang="en-US" sz="3600" dirty="0">
                <a:latin typeface="宋体 (正文)"/>
                <a:ea typeface="黑体" panose="02010609060101010101" pitchFamily="49" charset="-122"/>
              </a:rPr>
              <a:t>第 </a:t>
            </a:r>
            <a:r>
              <a:rPr lang="en-US" altLang="zh-CN" sz="3600" dirty="0">
                <a:latin typeface="宋体 (正文)"/>
                <a:ea typeface="黑体" panose="02010609060101010101" pitchFamily="49" charset="-122"/>
              </a:rPr>
              <a:t>9 </a:t>
            </a:r>
            <a:r>
              <a:rPr lang="zh-CN" altLang="en-US" sz="3600" dirty="0">
                <a:latin typeface="宋体 (正文)"/>
                <a:ea typeface="黑体" panose="02010609060101010101" pitchFamily="49" charset="-122"/>
              </a:rPr>
              <a:t>章 神经网络</a:t>
            </a:r>
          </a:p>
        </p:txBody>
      </p:sp>
      <p:sp>
        <p:nvSpPr>
          <p:cNvPr id="7171" name="内容占位符 2">
            <a:extLst>
              <a:ext uri="{FF2B5EF4-FFF2-40B4-BE49-F238E27FC236}">
                <a16:creationId xmlns:a16="http://schemas.microsoft.com/office/drawing/2014/main" id="{CB39F74C-E5C5-4D5C-96A3-D50E2A720B41}"/>
              </a:ext>
            </a:extLst>
          </p:cNvPr>
          <p:cNvSpPr>
            <a:spLocks noGrp="1" noChangeArrowheads="1"/>
          </p:cNvSpPr>
          <p:nvPr>
            <p:ph idx="1"/>
          </p:nvPr>
        </p:nvSpPr>
        <p:spPr/>
        <p:txBody>
          <a:bodyPr/>
          <a:lstStyle/>
          <a:p>
            <a:pPr>
              <a:defRPr/>
            </a:pPr>
            <a:r>
              <a:rPr lang="en-US" altLang="zh-CN" b="1" dirty="0">
                <a:solidFill>
                  <a:schemeClr val="accent3">
                    <a:lumMod val="65000"/>
                  </a:schemeClr>
                </a:solidFill>
                <a:latin typeface="宋体 (正文)"/>
                <a:ea typeface="宋体" panose="02010600030101010101" pitchFamily="2" charset="-122"/>
              </a:rPr>
              <a:t>9.1</a:t>
            </a:r>
            <a:r>
              <a:rPr lang="zh-CN" altLang="en-US" b="1" dirty="0">
                <a:solidFill>
                  <a:schemeClr val="accent3">
                    <a:lumMod val="65000"/>
                  </a:schemeClr>
                </a:solidFill>
                <a:latin typeface="宋体 (正文)"/>
                <a:ea typeface="宋体" panose="02010600030101010101" pitchFamily="2" charset="-122"/>
              </a:rPr>
              <a:t>  神经网络概述与定义</a:t>
            </a:r>
            <a:endParaRPr lang="en-US" altLang="zh-CN" b="1" dirty="0">
              <a:latin typeface="宋体 (正文)"/>
              <a:ea typeface="宋体" panose="02010600030101010101" pitchFamily="2" charset="-122"/>
            </a:endParaRPr>
          </a:p>
          <a:p>
            <a:pPr>
              <a:defRPr/>
            </a:pPr>
            <a:r>
              <a:rPr lang="en-US" altLang="zh-CN" b="1" dirty="0">
                <a:latin typeface="宋体 (正文)"/>
                <a:ea typeface="宋体" panose="02010600030101010101" pitchFamily="2" charset="-122"/>
              </a:rPr>
              <a:t>9.2</a:t>
            </a:r>
            <a:r>
              <a:rPr lang="zh-CN" altLang="en-US" b="1" dirty="0">
                <a:latin typeface="宋体 (正文)"/>
                <a:ea typeface="宋体" panose="02010600030101010101" pitchFamily="2" charset="-122"/>
              </a:rPr>
              <a:t> 限制波尔兹曼机（</a:t>
            </a:r>
            <a:r>
              <a:rPr lang="en-US" altLang="zh-CN" b="1" dirty="0">
                <a:latin typeface="宋体 (正文)"/>
                <a:ea typeface="宋体" panose="02010600030101010101" pitchFamily="2" charset="-122"/>
              </a:rPr>
              <a:t>RBM</a:t>
            </a:r>
            <a:r>
              <a:rPr lang="zh-CN" altLang="en-US" b="1" dirty="0">
                <a:latin typeface="宋体 (正文)"/>
                <a:ea typeface="宋体" panose="02010600030101010101" pitchFamily="2" charset="-122"/>
              </a:rPr>
              <a:t>）</a:t>
            </a:r>
            <a:endParaRPr lang="en-US" altLang="zh-CN" b="1" dirty="0">
              <a:latin typeface="宋体 (正文)"/>
              <a:ea typeface="宋体" panose="02010600030101010101" pitchFamily="2" charset="-122"/>
            </a:endParaRPr>
          </a:p>
          <a:p>
            <a:pPr lvl="1">
              <a:defRPr/>
            </a:pPr>
            <a:r>
              <a:rPr lang="en-US" altLang="zh-CN" b="1" dirty="0">
                <a:latin typeface="宋体 (正文)"/>
                <a:ea typeface="宋体" panose="02010600030101010101" pitchFamily="2" charset="-122"/>
              </a:rPr>
              <a:t>9.2.1 RBM</a:t>
            </a:r>
            <a:r>
              <a:rPr lang="zh-CN" altLang="en-US" b="1" dirty="0">
                <a:latin typeface="宋体 (正文)"/>
                <a:ea typeface="宋体" panose="02010600030101010101" pitchFamily="2" charset="-122"/>
              </a:rPr>
              <a:t>的定义</a:t>
            </a:r>
            <a:endParaRPr lang="en-US" altLang="zh-CN" b="1" dirty="0">
              <a:latin typeface="宋体 (正文)"/>
              <a:ea typeface="宋体" panose="02010600030101010101" pitchFamily="2" charset="-122"/>
            </a:endParaRPr>
          </a:p>
          <a:p>
            <a:pPr lvl="1">
              <a:defRPr/>
            </a:pPr>
            <a:r>
              <a:rPr lang="en-US" altLang="zh-CN" b="1" dirty="0">
                <a:latin typeface="宋体 (正文)"/>
                <a:ea typeface="宋体" panose="02010600030101010101" pitchFamily="2" charset="-122"/>
              </a:rPr>
              <a:t>9.2.2 RBM</a:t>
            </a:r>
            <a:r>
              <a:rPr lang="zh-CN" altLang="en-US" b="1" dirty="0">
                <a:latin typeface="宋体 (正文)"/>
                <a:ea typeface="宋体" panose="02010600030101010101" pitchFamily="2" charset="-122"/>
              </a:rPr>
              <a:t>的学习过程</a:t>
            </a:r>
            <a:endParaRPr lang="en-US" altLang="zh-CN" b="1" dirty="0">
              <a:latin typeface="宋体 (正文)"/>
              <a:ea typeface="宋体" panose="02010600030101010101" pitchFamily="2" charset="-122"/>
            </a:endParaRPr>
          </a:p>
          <a:p>
            <a:pPr lvl="1">
              <a:defRPr/>
            </a:pPr>
            <a:r>
              <a:rPr lang="en-US" altLang="zh-CN" b="1" dirty="0">
                <a:latin typeface="宋体 (正文)"/>
                <a:ea typeface="宋体" panose="02010600030101010101" pitchFamily="2" charset="-122"/>
              </a:rPr>
              <a:t>9.2.3 RBM</a:t>
            </a:r>
            <a:r>
              <a:rPr lang="zh-CN" altLang="en-US" b="1" dirty="0">
                <a:latin typeface="宋体 (正文)"/>
                <a:ea typeface="宋体" panose="02010600030101010101" pitchFamily="2" charset="-122"/>
              </a:rPr>
              <a:t>的能量模型</a:t>
            </a:r>
            <a:endParaRPr lang="en-US" altLang="zh-CN" b="1" dirty="0">
              <a:solidFill>
                <a:schemeClr val="accent3">
                  <a:lumMod val="65000"/>
                </a:schemeClr>
              </a:solidFill>
              <a:latin typeface="宋体 (正文)"/>
              <a:ea typeface="宋体" panose="02010600030101010101" pitchFamily="2" charset="-122"/>
            </a:endParaRPr>
          </a:p>
          <a:p>
            <a:pPr>
              <a:defRPr/>
            </a:pPr>
            <a:r>
              <a:rPr lang="en-US" altLang="zh-CN" b="1" dirty="0">
                <a:solidFill>
                  <a:schemeClr val="accent3">
                    <a:lumMod val="65000"/>
                  </a:schemeClr>
                </a:solidFill>
                <a:latin typeface="宋体 (正文)"/>
                <a:ea typeface="宋体" panose="02010600030101010101" pitchFamily="2" charset="-122"/>
              </a:rPr>
              <a:t>9.3</a:t>
            </a:r>
            <a:r>
              <a:rPr lang="zh-CN" altLang="en-US" b="1" dirty="0">
                <a:solidFill>
                  <a:schemeClr val="accent3">
                    <a:lumMod val="65000"/>
                  </a:schemeClr>
                </a:solidFill>
                <a:latin typeface="宋体 (正文)"/>
                <a:ea typeface="宋体" panose="02010600030101010101" pitchFamily="2" charset="-122"/>
              </a:rPr>
              <a:t>  深度神经网络（</a:t>
            </a:r>
            <a:r>
              <a:rPr lang="en-US" altLang="zh-CN" b="1" dirty="0">
                <a:solidFill>
                  <a:schemeClr val="accent3">
                    <a:lumMod val="65000"/>
                  </a:schemeClr>
                </a:solidFill>
                <a:latin typeface="宋体 (正文)"/>
                <a:ea typeface="宋体" panose="02010600030101010101" pitchFamily="2" charset="-122"/>
              </a:rPr>
              <a:t>DNN</a:t>
            </a:r>
            <a:r>
              <a:rPr lang="zh-CN" altLang="en-US" b="1" dirty="0">
                <a:solidFill>
                  <a:schemeClr val="accent3">
                    <a:lumMod val="65000"/>
                  </a:schemeClr>
                </a:solidFill>
                <a:latin typeface="宋体 (正文)"/>
                <a:ea typeface="宋体" panose="02010600030101010101" pitchFamily="2" charset="-122"/>
              </a:rPr>
              <a:t>）</a:t>
            </a:r>
            <a:endParaRPr lang="en-US" altLang="zh-CN" b="1" dirty="0">
              <a:solidFill>
                <a:schemeClr val="accent3">
                  <a:lumMod val="65000"/>
                </a:schemeClr>
              </a:solidFill>
              <a:latin typeface="宋体 (正文)"/>
              <a:ea typeface="宋体" panose="02010600030101010101" pitchFamily="2" charset="-122"/>
            </a:endParaRPr>
          </a:p>
          <a:p>
            <a:pPr>
              <a:defRPr/>
            </a:pPr>
            <a:r>
              <a:rPr lang="en-US" altLang="zh-CN" b="1" dirty="0">
                <a:solidFill>
                  <a:schemeClr val="accent3">
                    <a:lumMod val="65000"/>
                  </a:schemeClr>
                </a:solidFill>
                <a:latin typeface="宋体 (正文)"/>
                <a:ea typeface="宋体" panose="02010600030101010101" pitchFamily="2" charset="-122"/>
              </a:rPr>
              <a:t>9.4  </a:t>
            </a:r>
            <a:r>
              <a:rPr lang="zh-CN" altLang="en-US" b="1" dirty="0">
                <a:solidFill>
                  <a:schemeClr val="accent3">
                    <a:lumMod val="65000"/>
                  </a:schemeClr>
                </a:solidFill>
                <a:latin typeface="宋体 (正文)"/>
                <a:ea typeface="宋体" panose="02010600030101010101" pitchFamily="2" charset="-122"/>
              </a:rPr>
              <a:t>卷积神经网络（</a:t>
            </a:r>
            <a:r>
              <a:rPr lang="en-US" altLang="zh-CN" b="1" dirty="0">
                <a:solidFill>
                  <a:schemeClr val="accent3">
                    <a:lumMod val="65000"/>
                  </a:schemeClr>
                </a:solidFill>
                <a:latin typeface="宋体 (正文)"/>
                <a:ea typeface="宋体" panose="02010600030101010101" pitchFamily="2" charset="-122"/>
              </a:rPr>
              <a:t>CNN</a:t>
            </a:r>
            <a:r>
              <a:rPr lang="zh-CN" altLang="en-US" b="1" dirty="0">
                <a:solidFill>
                  <a:schemeClr val="accent3">
                    <a:lumMod val="65000"/>
                  </a:schemeClr>
                </a:solidFill>
                <a:latin typeface="宋体 (正文)"/>
                <a:ea typeface="宋体" panose="02010600030101010101" pitchFamily="2" charset="-122"/>
              </a:rPr>
              <a:t>）</a:t>
            </a:r>
            <a:endParaRPr lang="en-US" altLang="zh-CN" b="1" dirty="0">
              <a:solidFill>
                <a:schemeClr val="accent3">
                  <a:lumMod val="65000"/>
                </a:schemeClr>
              </a:solidFill>
              <a:latin typeface="宋体 (正文)"/>
              <a:ea typeface="宋体" panose="02010600030101010101" pitchFamily="2" charset="-122"/>
            </a:endParaRPr>
          </a:p>
          <a:p>
            <a:pPr>
              <a:defRPr/>
            </a:pPr>
            <a:r>
              <a:rPr lang="en-US" altLang="zh-CN" b="1" dirty="0">
                <a:solidFill>
                  <a:schemeClr val="accent3">
                    <a:lumMod val="65000"/>
                  </a:schemeClr>
                </a:solidFill>
                <a:latin typeface="宋体 (正文)"/>
                <a:ea typeface="宋体" panose="02010600030101010101" pitchFamily="2" charset="-122"/>
              </a:rPr>
              <a:t>9.5  </a:t>
            </a:r>
            <a:r>
              <a:rPr lang="zh-CN" altLang="en-US" b="1" dirty="0">
                <a:solidFill>
                  <a:schemeClr val="accent3">
                    <a:lumMod val="65000"/>
                  </a:schemeClr>
                </a:solidFill>
                <a:latin typeface="宋体 (正文)"/>
                <a:ea typeface="宋体" panose="02010600030101010101" pitchFamily="2" charset="-122"/>
              </a:rPr>
              <a:t>循环神经网络（</a:t>
            </a:r>
            <a:r>
              <a:rPr lang="en-US" altLang="zh-CN" b="1" dirty="0">
                <a:solidFill>
                  <a:schemeClr val="accent3">
                    <a:lumMod val="65000"/>
                  </a:schemeClr>
                </a:solidFill>
                <a:latin typeface="宋体 (正文)"/>
                <a:ea typeface="宋体" panose="02010600030101010101" pitchFamily="2" charset="-122"/>
              </a:rPr>
              <a:t>RNN</a:t>
            </a:r>
            <a:r>
              <a:rPr lang="zh-CN" altLang="en-US" b="1" dirty="0">
                <a:solidFill>
                  <a:schemeClr val="accent3">
                    <a:lumMod val="65000"/>
                  </a:schemeClr>
                </a:solidFill>
                <a:latin typeface="宋体 (正文)"/>
                <a:ea typeface="宋体" panose="02010600030101010101" pitchFamily="2" charset="-122"/>
              </a:rPr>
              <a:t>）</a:t>
            </a:r>
            <a:endParaRPr lang="en-US" altLang="zh-CN" b="1" dirty="0">
              <a:solidFill>
                <a:schemeClr val="accent3">
                  <a:lumMod val="65000"/>
                </a:schemeClr>
              </a:solidFill>
              <a:latin typeface="宋体 (正文)"/>
              <a:ea typeface="宋体" panose="02010600030101010101" pitchFamily="2" charset="-122"/>
            </a:endParaRPr>
          </a:p>
        </p:txBody>
      </p:sp>
    </p:spTree>
    <p:extLst>
      <p:ext uri="{BB962C8B-B14F-4D97-AF65-F5344CB8AC3E}">
        <p14:creationId xmlns:p14="http://schemas.microsoft.com/office/powerpoint/2010/main" val="2483375531"/>
      </p:ext>
    </p:extLst>
  </p:cSld>
  <p:clrMapOvr>
    <a:masterClrMapping/>
  </p:clrMapOvr>
  <p:transition>
    <p:push/>
  </p:transition>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2647</TotalTime>
  <Words>7432</Words>
  <Application>Microsoft Office PowerPoint</Application>
  <PresentationFormat>全屏显示(4:3)</PresentationFormat>
  <Paragraphs>347</Paragraphs>
  <Slides>61</Slides>
  <Notes>2</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61</vt:i4>
      </vt:variant>
    </vt:vector>
  </HeadingPairs>
  <TitlesOfParts>
    <vt:vector size="77" baseType="lpstr">
      <vt:lpstr>-apple-system</vt:lpstr>
      <vt:lpstr>PingFangSC</vt:lpstr>
      <vt:lpstr>宋体</vt:lpstr>
      <vt:lpstr>宋体 (正文)</vt:lpstr>
      <vt:lpstr>微软雅黑</vt:lpstr>
      <vt:lpstr>Arial</vt:lpstr>
      <vt:lpstr>Arial Black</vt:lpstr>
      <vt:lpstr>Calibri</vt:lpstr>
      <vt:lpstr>Calibri Light</vt:lpstr>
      <vt:lpstr>Cambria Math</vt:lpstr>
      <vt:lpstr>Tahoma</vt:lpstr>
      <vt:lpstr>Times New Roman</vt:lpstr>
      <vt:lpstr>Verdana</vt:lpstr>
      <vt:lpstr>Wingdings</vt:lpstr>
      <vt:lpstr>Pixel</vt:lpstr>
      <vt:lpstr>Office 主题​​</vt:lpstr>
      <vt:lpstr>PowerPoint 演示文稿</vt:lpstr>
      <vt:lpstr>    第 9 章 神经网络 </vt:lpstr>
      <vt:lpstr>第 9 章 神经网络</vt:lpstr>
      <vt:lpstr>9.1.1 神经网络概述</vt:lpstr>
      <vt:lpstr>PowerPoint 演示文稿</vt:lpstr>
      <vt:lpstr>9.1.2 神经网络学习过程</vt:lpstr>
      <vt:lpstr>9.1.2 神经网络学习过程</vt:lpstr>
      <vt:lpstr>9.1.2 神经网络学习过程</vt:lpstr>
      <vt:lpstr>第 9 章 神经网络</vt:lpstr>
      <vt:lpstr>9.2.1 RBM的定义</vt:lpstr>
      <vt:lpstr>9.2.1 RBM的定义</vt:lpstr>
      <vt:lpstr>9.2.2 RBM的学习过程</vt:lpstr>
      <vt:lpstr>9.2.2 RBM的学习过程</vt:lpstr>
      <vt:lpstr>9.2.2 RBM的学习过程</vt:lpstr>
      <vt:lpstr>9.2.2 RBM的学习过程</vt:lpstr>
      <vt:lpstr>9.2.2 RBM的学习过程</vt:lpstr>
      <vt:lpstr>9.2.2 RBM的学习过程</vt:lpstr>
      <vt:lpstr>9.2.3 RBM的能量模型</vt:lpstr>
      <vt:lpstr>9.2.3 RBM的能量模型</vt:lpstr>
      <vt:lpstr>9.2.3 RBM的能量模型</vt:lpstr>
      <vt:lpstr>9.2.3 RBM的能量模型</vt:lpstr>
      <vt:lpstr>第 9 章 神经网络</vt:lpstr>
      <vt:lpstr>9.3.1 反向传播算法</vt:lpstr>
      <vt:lpstr>9.3.1 反向传播算法</vt:lpstr>
      <vt:lpstr>9.3.1 反向传播算法</vt:lpstr>
      <vt:lpstr>9.3.1 反向传播算法</vt:lpstr>
      <vt:lpstr>9.3.1 反向传播算法</vt:lpstr>
      <vt:lpstr>9.3.2 反向传播算法改进</vt:lpstr>
      <vt:lpstr>9.3.2 反向传播算法改进</vt:lpstr>
      <vt:lpstr>9.3.3 DNN激活函数选择</vt:lpstr>
      <vt:lpstr>9.3.3 DNN激活函数选择</vt:lpstr>
      <vt:lpstr>9.3.3 DNN激活函数选择</vt:lpstr>
      <vt:lpstr>9.3.3 DNN激活函数选择</vt:lpstr>
      <vt:lpstr>9.3.3 DNN激活函数选择</vt:lpstr>
      <vt:lpstr>9.3.3 DNN激活函数选择</vt:lpstr>
      <vt:lpstr>9.3.3 DNN激活函数选择</vt:lpstr>
      <vt:lpstr>9.3.3 DNN激活函数选择</vt:lpstr>
      <vt:lpstr>第 9 章 神经网络</vt:lpstr>
      <vt:lpstr>9.4.1 卷积神经网络定义与结构</vt:lpstr>
      <vt:lpstr>9.4.1 卷积神经网络定义与结构</vt:lpstr>
      <vt:lpstr>9.4.2 CNN卷积、池化、全连接</vt:lpstr>
      <vt:lpstr>9.4.2 CNN卷积、池化、全连接</vt:lpstr>
      <vt:lpstr>9.4.2 CNN卷积、池化、全连接</vt:lpstr>
      <vt:lpstr>9.4.2 CNN卷积、池化、全连接</vt:lpstr>
      <vt:lpstr>9.4.2 CNN卷积、池化、全连接</vt:lpstr>
      <vt:lpstr>9.4.3 CNN两个特点：空间排列与权值共享</vt:lpstr>
      <vt:lpstr>9.4.3 CNN两个特点：空间排列与权值共享</vt:lpstr>
      <vt:lpstr>9.4.3 CNN两个特点：空间排列与权值共享</vt:lpstr>
      <vt:lpstr>第 9 章 神经网络</vt:lpstr>
      <vt:lpstr>9.5.1 RNN概述</vt:lpstr>
      <vt:lpstr>9.5.1 RNN概述</vt:lpstr>
      <vt:lpstr>9.5.1 RNN概述</vt:lpstr>
      <vt:lpstr>9.5.1 RNN概述</vt:lpstr>
      <vt:lpstr>9.5.1 RNN概述</vt:lpstr>
      <vt:lpstr>9.5.2 LSTM解析</vt:lpstr>
      <vt:lpstr>9.5.2 LSTM解析</vt:lpstr>
      <vt:lpstr>9.5.2 LSTM解析</vt:lpstr>
      <vt:lpstr>9.5.2 LSTM解析</vt:lpstr>
      <vt:lpstr>9.5.2 LSTM解析</vt:lpstr>
      <vt:lpstr>9.5.3 循环神经网络典型应用介绍</vt:lpstr>
      <vt:lpstr>9.5.3 循环神经网络典型应用介绍</vt:lpstr>
    </vt:vector>
  </TitlesOfParts>
  <Company>Zhejiang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Architecture</dc:title>
  <dc:creator>Keykey</dc:creator>
  <cp:lastModifiedBy>龙 军</cp:lastModifiedBy>
  <cp:revision>452</cp:revision>
  <dcterms:created xsi:type="dcterms:W3CDTF">2004-02-06T08:11:00Z</dcterms:created>
  <dcterms:modified xsi:type="dcterms:W3CDTF">2022-08-29T13:36:12Z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2052-10.1.0.7223</vt:lpwstr>
  </property>
</Properties>
</file>